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4630400" cy="8229600"/>
  <p:notesSz cx="8229600" cy="14630400"/>
  <p:embeddedFontLst>
    <p:embeddedFont>
      <p:font typeface="Barlow Bold" panose="020B0604020202020204" charset="0"/>
      <p:bold r:id="rId60"/>
    </p:embeddedFont>
    <p:embeddedFont>
      <p:font typeface="Montserrat" panose="00000500000000000000" pitchFamily="2" charset="0"/>
      <p:regular r:id="rId61"/>
      <p:bold r:id="rId62"/>
      <p:italic r:id="rId6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26" d="100"/>
          <a:sy n="126" d="100"/>
        </p:scale>
        <p:origin x="288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0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5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5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5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5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jpg"/><Relationship Id="rId21" Type="http://schemas.openxmlformats.org/officeDocument/2006/relationships/image" Target="../media/image60.sv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1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jp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s>
</file>

<file path=ppt/slides/_rels/slide1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g"/><Relationship Id="rId7"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21.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jpg"/><Relationship Id="rId7"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21.jpg"/></Relationships>
</file>

<file path=ppt/slides/_rels/slide2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126.png"/><Relationship Id="rId4" Type="http://schemas.openxmlformats.org/officeDocument/2006/relationships/image" Target="../media/image125.png"/></Relationships>
</file>

<file path=ppt/slides/_rels/slide2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g"/><Relationship Id="rId7" Type="http://schemas.openxmlformats.org/officeDocument/2006/relationships/image" Target="../media/image139.sv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svg"/></Relationships>
</file>

<file path=ppt/slides/_rels/slide3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151.png"/></Relationships>
</file>

<file path=ppt/slides/_rels/slide39.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g"/><Relationship Id="rId7" Type="http://schemas.openxmlformats.org/officeDocument/2006/relationships/image" Target="../media/image161.svg"/><Relationship Id="rId12" Type="http://schemas.openxmlformats.org/officeDocument/2006/relationships/image" Target="../media/image166.svg"/><Relationship Id="rId2" Type="http://schemas.openxmlformats.org/officeDocument/2006/relationships/notesSlide" Target="../notesSlides/notesSlide44.xml"/><Relationship Id="rId1" Type="http://schemas.openxmlformats.org/officeDocument/2006/relationships/slideLayout" Target="../slideLayouts/slideLayout45.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s>
</file>

<file path=ppt/slides/_rels/slide45.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77.png"/><Relationship Id="rId3" Type="http://schemas.openxmlformats.org/officeDocument/2006/relationships/image" Target="../media/image167.jpg"/><Relationship Id="rId7" Type="http://schemas.openxmlformats.org/officeDocument/2006/relationships/image" Target="../media/image171.png"/><Relationship Id="rId12" Type="http://schemas.openxmlformats.org/officeDocument/2006/relationships/image" Target="../media/image176.sv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svg"/><Relationship Id="rId15" Type="http://schemas.openxmlformats.org/officeDocument/2006/relationships/image" Target="../media/image179.svg"/><Relationship Id="rId10" Type="http://schemas.openxmlformats.org/officeDocument/2006/relationships/image" Target="../media/image174.sv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46.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46.xml"/><Relationship Id="rId1" Type="http://schemas.openxmlformats.org/officeDocument/2006/relationships/slideLayout" Target="../slideLayouts/slideLayout47.xml"/><Relationship Id="rId4" Type="http://schemas.openxmlformats.org/officeDocument/2006/relationships/image" Target="../media/image181.png"/></Relationships>
</file>

<file path=ppt/slides/_rels/slide47.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svg"/><Relationship Id="rId3" Type="http://schemas.openxmlformats.org/officeDocument/2006/relationships/image" Target="../media/image184.jpg"/><Relationship Id="rId7" Type="http://schemas.openxmlformats.org/officeDocument/2006/relationships/image" Target="../media/image186.svg"/><Relationship Id="rId12" Type="http://schemas.openxmlformats.org/officeDocument/2006/relationships/image" Target="../media/image191.png"/><Relationship Id="rId17" Type="http://schemas.openxmlformats.org/officeDocument/2006/relationships/image" Target="../media/image196.svg"/><Relationship Id="rId2" Type="http://schemas.openxmlformats.org/officeDocument/2006/relationships/notesSlide" Target="../notesSlides/notesSlide49.xml"/><Relationship Id="rId16" Type="http://schemas.openxmlformats.org/officeDocument/2006/relationships/image" Target="../media/image195.png"/><Relationship Id="rId1" Type="http://schemas.openxmlformats.org/officeDocument/2006/relationships/slideLayout" Target="../slideLayouts/slideLayout50.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26.png"/><Relationship Id="rId15" Type="http://schemas.openxmlformats.org/officeDocument/2006/relationships/image" Target="../media/image194.svg"/><Relationship Id="rId10" Type="http://schemas.openxmlformats.org/officeDocument/2006/relationships/image" Target="../media/image189.png"/><Relationship Id="rId4" Type="http://schemas.openxmlformats.org/officeDocument/2006/relationships/image" Target="../media/image74.png"/><Relationship Id="rId9" Type="http://schemas.openxmlformats.org/officeDocument/2006/relationships/image" Target="../media/image188.svg"/><Relationship Id="rId14" Type="http://schemas.openxmlformats.org/officeDocument/2006/relationships/image" Target="../media/image19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91595" y="1015841"/>
            <a:ext cx="7933611" cy="217646"/>
          </a:xfrm>
          <a:prstGeom prst="rect">
            <a:avLst/>
          </a:prstGeom>
          <a:noFill/>
          <a:ln/>
        </p:spPr>
        <p:txBody>
          <a:bodyPr wrap="none" lIns="0" tIns="0" rIns="0" bIns="0" rtlCol="0" anchor="t"/>
          <a:lstStyle/>
          <a:p>
            <a:pPr marL="0" indent="0" algn="l">
              <a:lnSpc>
                <a:spcPts val="1700"/>
              </a:lnSpc>
              <a:buNone/>
            </a:pPr>
            <a:endParaRPr lang="en-US" sz="1150" dirty="0"/>
          </a:p>
        </p:txBody>
      </p:sp>
      <p:sp>
        <p:nvSpPr>
          <p:cNvPr id="4" name="Text 1"/>
          <p:cNvSpPr/>
          <p:nvPr/>
        </p:nvSpPr>
        <p:spPr>
          <a:xfrm>
            <a:off x="6235303" y="1354217"/>
            <a:ext cx="7789902" cy="686991"/>
          </a:xfrm>
          <a:prstGeom prst="rect">
            <a:avLst/>
          </a:prstGeom>
          <a:noFill/>
          <a:ln/>
        </p:spPr>
        <p:txBody>
          <a:bodyPr wrap="none" lIns="0" tIns="0" rIns="0" bIns="0" rtlCol="0" anchor="t"/>
          <a:lstStyle/>
          <a:p>
            <a:pPr marL="0" indent="0" algn="r">
              <a:lnSpc>
                <a:spcPts val="5400"/>
              </a:lnSpc>
              <a:buNone/>
            </a:pPr>
            <a:r>
              <a:rPr lang="en-US" sz="4300" b="1" dirty="0">
                <a:solidFill>
                  <a:srgbClr val="2E3C4E"/>
                </a:solidFill>
                <a:latin typeface="Barlow Bold" pitchFamily="34" charset="0"/>
                <a:ea typeface="Barlow Bold" pitchFamily="34" charset="-122"/>
                <a:cs typeface="Barlow Bold" pitchFamily="34" charset="-120"/>
              </a:rPr>
              <a:t>Memoria de Sostenibilidad 2024</a:t>
            </a:r>
            <a:endParaRPr lang="en-US" sz="4300" dirty="0"/>
          </a:p>
        </p:txBody>
      </p:sp>
      <p:pic>
        <p:nvPicPr>
          <p:cNvPr id="5" name="Image 1" descr="preencoded.png"/>
          <p:cNvPicPr>
            <a:picLocks noChangeAspect="1"/>
          </p:cNvPicPr>
          <p:nvPr/>
        </p:nvPicPr>
        <p:blipFill>
          <a:blip r:embed="rId4"/>
          <a:stretch>
            <a:fillRect/>
          </a:stretch>
        </p:blipFill>
        <p:spPr>
          <a:xfrm>
            <a:off x="9324618" y="2222302"/>
            <a:ext cx="4700588" cy="2354937"/>
          </a:xfrm>
          <a:prstGeom prst="rect">
            <a:avLst/>
          </a:prstGeom>
        </p:spPr>
      </p:pic>
      <p:sp>
        <p:nvSpPr>
          <p:cNvPr id="6" name="Text 2"/>
          <p:cNvSpPr/>
          <p:nvPr/>
        </p:nvSpPr>
        <p:spPr>
          <a:xfrm>
            <a:off x="6091595" y="4713089"/>
            <a:ext cx="7933611" cy="217646"/>
          </a:xfrm>
          <a:prstGeom prst="rect">
            <a:avLst/>
          </a:prstGeom>
          <a:noFill/>
          <a:ln/>
        </p:spPr>
        <p:txBody>
          <a:bodyPr wrap="none" lIns="0" tIns="0" rIns="0" bIns="0" rtlCol="0" anchor="t"/>
          <a:lstStyle/>
          <a:p>
            <a:pPr marL="0" indent="0" algn="l">
              <a:lnSpc>
                <a:spcPts val="1700"/>
              </a:lnSpc>
              <a:buNone/>
            </a:pPr>
            <a:endParaRPr lang="en-US" sz="1150" dirty="0"/>
          </a:p>
        </p:txBody>
      </p:sp>
      <p:sp>
        <p:nvSpPr>
          <p:cNvPr id="7" name="Text 3"/>
          <p:cNvSpPr/>
          <p:nvPr/>
        </p:nvSpPr>
        <p:spPr>
          <a:xfrm>
            <a:off x="6091595" y="5066586"/>
            <a:ext cx="7933611" cy="217646"/>
          </a:xfrm>
          <a:prstGeom prst="rect">
            <a:avLst/>
          </a:prstGeom>
          <a:noFill/>
          <a:ln/>
        </p:spPr>
        <p:txBody>
          <a:bodyPr wrap="none" lIns="0" tIns="0" rIns="0" bIns="0" rtlCol="0" anchor="t"/>
          <a:lstStyle/>
          <a:p>
            <a:pPr marL="0" indent="0" algn="l">
              <a:lnSpc>
                <a:spcPts val="1700"/>
              </a:lnSpc>
              <a:buNone/>
            </a:pPr>
            <a:endParaRPr lang="en-US" sz="1150" dirty="0"/>
          </a:p>
        </p:txBody>
      </p:sp>
      <p:sp>
        <p:nvSpPr>
          <p:cNvPr id="8" name="Text 4"/>
          <p:cNvSpPr/>
          <p:nvPr/>
        </p:nvSpPr>
        <p:spPr>
          <a:xfrm>
            <a:off x="6091595" y="5528786"/>
            <a:ext cx="5774888" cy="174188"/>
          </a:xfrm>
          <a:prstGeom prst="rect">
            <a:avLst/>
          </a:prstGeom>
          <a:noFill/>
          <a:ln/>
        </p:spPr>
        <p:txBody>
          <a:bodyPr wrap="none" lIns="0" tIns="0" rIns="0" bIns="0" rtlCol="0" anchor="t"/>
          <a:lstStyle/>
          <a:p>
            <a:pPr marL="0" indent="0" algn="r">
              <a:lnSpc>
                <a:spcPts val="1350"/>
              </a:lnSpc>
              <a:buNone/>
            </a:pPr>
            <a:r>
              <a:rPr lang="en-US" sz="950" dirty="0">
                <a:solidFill>
                  <a:srgbClr val="384653"/>
                </a:solidFill>
                <a:latin typeface="Montserrat" pitchFamily="34" charset="0"/>
                <a:ea typeface="Montserrat" pitchFamily="34" charset="-122"/>
                <a:cs typeface="Montserrat" pitchFamily="34" charset="-120"/>
              </a:rPr>
              <a:t>Financiado por</a:t>
            </a:r>
            <a:endParaRPr lang="en-US" sz="950" dirty="0"/>
          </a:p>
        </p:txBody>
      </p:sp>
      <p:pic>
        <p:nvPicPr>
          <p:cNvPr id="9" name="Image 2" descr="preencoded.png"/>
          <p:cNvPicPr>
            <a:picLocks noChangeAspect="1"/>
          </p:cNvPicPr>
          <p:nvPr/>
        </p:nvPicPr>
        <p:blipFill>
          <a:blip r:embed="rId5"/>
          <a:stretch>
            <a:fillRect/>
          </a:stretch>
        </p:blipFill>
        <p:spPr>
          <a:xfrm>
            <a:off x="10395466" y="5838825"/>
            <a:ext cx="1471017" cy="881182"/>
          </a:xfrm>
          <a:prstGeom prst="rect">
            <a:avLst/>
          </a:prstGeom>
        </p:spPr>
      </p:pic>
      <p:sp>
        <p:nvSpPr>
          <p:cNvPr id="10" name="Text 5"/>
          <p:cNvSpPr/>
          <p:nvPr/>
        </p:nvSpPr>
        <p:spPr>
          <a:xfrm>
            <a:off x="12243197" y="5528786"/>
            <a:ext cx="1789509" cy="174188"/>
          </a:xfrm>
          <a:prstGeom prst="rect">
            <a:avLst/>
          </a:prstGeom>
          <a:noFill/>
          <a:ln/>
        </p:spPr>
        <p:txBody>
          <a:bodyPr wrap="none" lIns="0" tIns="0" rIns="0" bIns="0" rtlCol="0" anchor="t"/>
          <a:lstStyle/>
          <a:p>
            <a:pPr marL="0" indent="0" algn="l">
              <a:lnSpc>
                <a:spcPts val="1350"/>
              </a:lnSpc>
              <a:buNone/>
            </a:pPr>
            <a:r>
              <a:rPr lang="en-US" sz="950" dirty="0">
                <a:solidFill>
                  <a:srgbClr val="384653"/>
                </a:solidFill>
                <a:latin typeface="Montserrat" pitchFamily="34" charset="0"/>
                <a:ea typeface="Montserrat" pitchFamily="34" charset="-122"/>
                <a:cs typeface="Montserrat" pitchFamily="34" charset="-120"/>
              </a:rPr>
              <a:t>Elaborado por</a:t>
            </a:r>
            <a:endParaRPr lang="en-US" sz="950" dirty="0"/>
          </a:p>
        </p:txBody>
      </p:sp>
      <p:pic>
        <p:nvPicPr>
          <p:cNvPr id="11" name="Image 3" descr="preencoded.png"/>
          <p:cNvPicPr>
            <a:picLocks noChangeAspect="1"/>
          </p:cNvPicPr>
          <p:nvPr/>
        </p:nvPicPr>
        <p:blipFill>
          <a:blip r:embed="rId6"/>
          <a:stretch>
            <a:fillRect/>
          </a:stretch>
        </p:blipFill>
        <p:spPr>
          <a:xfrm>
            <a:off x="12243197" y="5838825"/>
            <a:ext cx="1789509" cy="1037749"/>
          </a:xfrm>
          <a:prstGeom prst="rect">
            <a:avLst/>
          </a:prstGeom>
        </p:spPr>
      </p:pic>
      <p:sp>
        <p:nvSpPr>
          <p:cNvPr id="12" name="Text 6"/>
          <p:cNvSpPr/>
          <p:nvPr/>
        </p:nvSpPr>
        <p:spPr>
          <a:xfrm>
            <a:off x="6091595" y="7148274"/>
            <a:ext cx="7933611" cy="174188"/>
          </a:xfrm>
          <a:prstGeom prst="rect">
            <a:avLst/>
          </a:prstGeom>
          <a:noFill/>
          <a:ln/>
        </p:spPr>
        <p:txBody>
          <a:bodyPr wrap="none" lIns="0" tIns="0" rIns="0" bIns="0" rtlCol="0" anchor="t"/>
          <a:lstStyle/>
          <a:p>
            <a:pPr marL="0" indent="0" algn="r">
              <a:lnSpc>
                <a:spcPts val="1350"/>
              </a:lnSpc>
              <a:buNone/>
            </a:pP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00939"/>
          </a:xfrm>
          <a:prstGeom prst="rect">
            <a:avLst/>
          </a:prstGeom>
        </p:spPr>
      </p:pic>
      <p:sp>
        <p:nvSpPr>
          <p:cNvPr id="3" name="Text 0"/>
          <p:cNvSpPr/>
          <p:nvPr/>
        </p:nvSpPr>
        <p:spPr>
          <a:xfrm>
            <a:off x="1619845" y="2119670"/>
            <a:ext cx="2166699" cy="270867"/>
          </a:xfrm>
          <a:prstGeom prst="rect">
            <a:avLst/>
          </a:prstGeom>
          <a:noFill/>
          <a:ln/>
        </p:spPr>
        <p:txBody>
          <a:bodyPr wrap="none" lIns="0" tIns="0" rIns="0" bIns="0" rtlCol="0" anchor="t"/>
          <a:lstStyle/>
          <a:p>
            <a:pPr marL="0" indent="0" algn="l">
              <a:lnSpc>
                <a:spcPts val="2100"/>
              </a:lnSpc>
              <a:buNone/>
            </a:pPr>
            <a:r>
              <a:rPr lang="en-US" sz="1700" b="1" dirty="0">
                <a:solidFill>
                  <a:srgbClr val="2E3C4E"/>
                </a:solidFill>
                <a:latin typeface="Barlow Bold" pitchFamily="34" charset="0"/>
                <a:ea typeface="Barlow Bold" pitchFamily="34" charset="-122"/>
                <a:cs typeface="Barlow Bold" pitchFamily="34" charset="-120"/>
              </a:rPr>
              <a:t>Cadena de Suministro</a:t>
            </a:r>
            <a:endParaRPr lang="en-US" sz="1700" dirty="0"/>
          </a:p>
        </p:txBody>
      </p:sp>
      <p:sp>
        <p:nvSpPr>
          <p:cNvPr id="4" name="Text 1"/>
          <p:cNvSpPr/>
          <p:nvPr/>
        </p:nvSpPr>
        <p:spPr>
          <a:xfrm>
            <a:off x="1619845" y="2628781"/>
            <a:ext cx="3964900" cy="1325166"/>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PLASTIGAUR mantiene relaciones estables con proveedores estratégicos de materias primas y servicios, que resultan críticos para la continuidad del negocio y para la evolución hacia soluciones más sostenibles. Entre estos se incluyen proveedores de polietileno virgen y reciclado, así como otros suministradores industriales necesarios para la actividad productiva.</a:t>
            </a:r>
            <a:endParaRPr lang="en-US" sz="1050" dirty="0"/>
          </a:p>
        </p:txBody>
      </p:sp>
      <p:sp>
        <p:nvSpPr>
          <p:cNvPr id="5" name="Text 2"/>
          <p:cNvSpPr/>
          <p:nvPr/>
        </p:nvSpPr>
        <p:spPr>
          <a:xfrm>
            <a:off x="1619845" y="4043243"/>
            <a:ext cx="3964900" cy="757238"/>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En 2024, PLASTIGAUR destinó un total de </a:t>
            </a:r>
            <a:r>
              <a:rPr lang="en-US" sz="1050" b="1" dirty="0">
                <a:solidFill>
                  <a:srgbClr val="384653"/>
                </a:solidFill>
                <a:latin typeface="Montserrat" pitchFamily="34" charset="0"/>
                <a:ea typeface="Montserrat" pitchFamily="34" charset="-122"/>
                <a:cs typeface="Montserrat" pitchFamily="34" charset="-120"/>
              </a:rPr>
              <a:t>37.160.219 euros</a:t>
            </a:r>
            <a:r>
              <a:rPr lang="en-US" sz="1050" dirty="0">
                <a:solidFill>
                  <a:srgbClr val="384653"/>
                </a:solidFill>
                <a:latin typeface="Montserrat" pitchFamily="34" charset="0"/>
                <a:ea typeface="Montserrat" pitchFamily="34" charset="-122"/>
                <a:cs typeface="Montserrat" pitchFamily="34" charset="-120"/>
              </a:rPr>
              <a:t> a aprovisionamientos de bienes y servicios, de los cuales el 97,05% correspondieron a compras de materias primas y otros aprovisionamientos.</a:t>
            </a:r>
            <a:endParaRPr lang="en-US" sz="1050" dirty="0"/>
          </a:p>
        </p:txBody>
      </p:sp>
      <p:sp>
        <p:nvSpPr>
          <p:cNvPr id="6" name="Text 3"/>
          <p:cNvSpPr/>
          <p:nvPr/>
        </p:nvSpPr>
        <p:spPr>
          <a:xfrm>
            <a:off x="5927169" y="2628781"/>
            <a:ext cx="3182779" cy="757238"/>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La cadena de suministro está mayoritariamente localizada en el entorno nacional (93,64%)y europeo (6,29%) , lo que refleja:</a:t>
            </a:r>
            <a:endParaRPr lang="en-US" sz="1050" dirty="0"/>
          </a:p>
        </p:txBody>
      </p:sp>
      <p:sp>
        <p:nvSpPr>
          <p:cNvPr id="7" name="Text 4"/>
          <p:cNvSpPr/>
          <p:nvPr/>
        </p:nvSpPr>
        <p:spPr>
          <a:xfrm>
            <a:off x="5927169" y="3475315"/>
            <a:ext cx="3182779" cy="946221"/>
          </a:xfrm>
          <a:prstGeom prst="rect">
            <a:avLst/>
          </a:prstGeom>
          <a:noFill/>
          <a:ln/>
        </p:spPr>
        <p:txBody>
          <a:bodyPr wrap="square" lIns="0" tIns="0" rIns="0" bIns="0" rtlCol="0" anchor="t"/>
          <a:lstStyle/>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Proximidad con proveedores estratégicos</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Reducción de la huella de carbono logística</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Mayor control de calidad y trazabilidad</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Cumplimiento de estándares europeos</a:t>
            </a:r>
            <a:endParaRPr lang="en-US" sz="1050" dirty="0"/>
          </a:p>
        </p:txBody>
      </p:sp>
      <p:sp>
        <p:nvSpPr>
          <p:cNvPr id="8" name="Text 5"/>
          <p:cNvSpPr/>
          <p:nvPr/>
        </p:nvSpPr>
        <p:spPr>
          <a:xfrm>
            <a:off x="5927169" y="4510833"/>
            <a:ext cx="3182779" cy="189309"/>
          </a:xfrm>
          <a:prstGeom prst="rect">
            <a:avLst/>
          </a:prstGeom>
          <a:noFill/>
          <a:ln/>
        </p:spPr>
        <p:txBody>
          <a:bodyPr wrap="none" lIns="0" tIns="0" rIns="0" bIns="0" rtlCol="0" anchor="t"/>
          <a:lstStyle/>
          <a:p>
            <a:pPr marL="0" indent="0" algn="l">
              <a:lnSpc>
                <a:spcPts val="1450"/>
              </a:lnSpc>
              <a:buNone/>
            </a:pPr>
            <a:endParaRPr lang="en-US" sz="1050" dirty="0"/>
          </a:p>
        </p:txBody>
      </p:sp>
      <p:pic>
        <p:nvPicPr>
          <p:cNvPr id="9" name="Image 1" descr="preencoded.png"/>
          <p:cNvPicPr>
            <a:picLocks noChangeAspect="1"/>
          </p:cNvPicPr>
          <p:nvPr/>
        </p:nvPicPr>
        <p:blipFill>
          <a:blip r:embed="rId4"/>
          <a:stretch>
            <a:fillRect/>
          </a:stretch>
        </p:blipFill>
        <p:spPr>
          <a:xfrm>
            <a:off x="9452372" y="2651165"/>
            <a:ext cx="3573304" cy="2385655"/>
          </a:xfrm>
          <a:prstGeom prst="rect">
            <a:avLst/>
          </a:prstGeom>
        </p:spPr>
      </p:pic>
      <p:sp>
        <p:nvSpPr>
          <p:cNvPr id="10" name="Text 6"/>
          <p:cNvSpPr/>
          <p:nvPr/>
        </p:nvSpPr>
        <p:spPr>
          <a:xfrm>
            <a:off x="9452372" y="5044233"/>
            <a:ext cx="3573304" cy="189309"/>
          </a:xfrm>
          <a:prstGeom prst="rect">
            <a:avLst/>
          </a:prstGeom>
          <a:noFill/>
          <a:ln/>
        </p:spPr>
        <p:txBody>
          <a:bodyPr wrap="none" lIns="0" tIns="0" rIns="0" bIns="0" rtlCol="0" anchor="t"/>
          <a:lstStyle/>
          <a:p>
            <a:pPr marL="0" indent="0" algn="l">
              <a:lnSpc>
                <a:spcPts val="1450"/>
              </a:lnSpc>
              <a:buNone/>
            </a:pPr>
            <a:endParaRPr lang="en-US" sz="1050" dirty="0"/>
          </a:p>
        </p:txBody>
      </p:sp>
      <p:pic>
        <p:nvPicPr>
          <p:cNvPr id="11" name="Image 2" descr="preencoded.png"/>
          <p:cNvPicPr>
            <a:picLocks noChangeAspect="1"/>
          </p:cNvPicPr>
          <p:nvPr/>
        </p:nvPicPr>
        <p:blipFill>
          <a:blip r:embed="rId5"/>
          <a:stretch>
            <a:fillRect/>
          </a:stretch>
        </p:blipFill>
        <p:spPr>
          <a:xfrm>
            <a:off x="9452372" y="5345223"/>
            <a:ext cx="3573304" cy="1543526"/>
          </a:xfrm>
          <a:prstGeom prst="rect">
            <a:avLst/>
          </a:prstGeom>
        </p:spPr>
      </p:pic>
      <p:sp>
        <p:nvSpPr>
          <p:cNvPr id="12" name="Shape 7"/>
          <p:cNvSpPr/>
          <p:nvPr/>
        </p:nvSpPr>
        <p:spPr>
          <a:xfrm>
            <a:off x="9452372" y="6919230"/>
            <a:ext cx="137160" cy="137160"/>
          </a:xfrm>
          <a:prstGeom prst="roundRect">
            <a:avLst>
              <a:gd name="adj" fmla="val 13333"/>
            </a:avLst>
          </a:prstGeom>
          <a:solidFill>
            <a:srgbClr val="0C2C41"/>
          </a:solidFill>
          <a:ln/>
        </p:spPr>
        <p:txBody>
          <a:bodyPr/>
          <a:lstStyle/>
          <a:p>
            <a:endParaRPr lang="es-ES"/>
          </a:p>
        </p:txBody>
      </p:sp>
      <p:sp>
        <p:nvSpPr>
          <p:cNvPr id="13" name="Text 8"/>
          <p:cNvSpPr/>
          <p:nvPr/>
        </p:nvSpPr>
        <p:spPr>
          <a:xfrm>
            <a:off x="9650492" y="6919230"/>
            <a:ext cx="602099" cy="137279"/>
          </a:xfrm>
          <a:prstGeom prst="rect">
            <a:avLst/>
          </a:prstGeom>
          <a:noFill/>
          <a:ln/>
        </p:spPr>
        <p:txBody>
          <a:bodyPr wrap="none" lIns="0" tIns="0" rIns="0" bIns="0" rtlCol="0" anchor="t"/>
          <a:lstStyle/>
          <a:p>
            <a:pPr marL="0" indent="0" algn="l">
              <a:lnSpc>
                <a:spcPts val="1050"/>
              </a:lnSpc>
              <a:buNone/>
            </a:pPr>
            <a:r>
              <a:rPr lang="en-US" sz="1050" dirty="0">
                <a:solidFill>
                  <a:srgbClr val="384653"/>
                </a:solidFill>
                <a:latin typeface="Montserrat" pitchFamily="34" charset="0"/>
                <a:ea typeface="Montserrat" pitchFamily="34" charset="-122"/>
                <a:cs typeface="Montserrat" pitchFamily="34" charset="-120"/>
              </a:rPr>
              <a:t>Nacional</a:t>
            </a:r>
            <a:endParaRPr lang="en-US" sz="1050" dirty="0"/>
          </a:p>
        </p:txBody>
      </p:sp>
      <p:sp>
        <p:nvSpPr>
          <p:cNvPr id="14" name="Shape 9"/>
          <p:cNvSpPr/>
          <p:nvPr/>
        </p:nvSpPr>
        <p:spPr>
          <a:xfrm>
            <a:off x="11315224" y="6919230"/>
            <a:ext cx="137160" cy="137160"/>
          </a:xfrm>
          <a:prstGeom prst="roundRect">
            <a:avLst>
              <a:gd name="adj" fmla="val 13333"/>
            </a:avLst>
          </a:prstGeom>
          <a:solidFill>
            <a:srgbClr val="1E72A7"/>
          </a:solidFill>
          <a:ln/>
        </p:spPr>
        <p:txBody>
          <a:bodyPr/>
          <a:lstStyle/>
          <a:p>
            <a:endParaRPr lang="es-ES"/>
          </a:p>
        </p:txBody>
      </p:sp>
      <p:sp>
        <p:nvSpPr>
          <p:cNvPr id="15" name="Text 10"/>
          <p:cNvSpPr/>
          <p:nvPr/>
        </p:nvSpPr>
        <p:spPr>
          <a:xfrm>
            <a:off x="11513344" y="6919230"/>
            <a:ext cx="1153835" cy="137279"/>
          </a:xfrm>
          <a:prstGeom prst="rect">
            <a:avLst/>
          </a:prstGeom>
          <a:noFill/>
          <a:ln/>
        </p:spPr>
        <p:txBody>
          <a:bodyPr wrap="none" lIns="0" tIns="0" rIns="0" bIns="0" rtlCol="0" anchor="t"/>
          <a:lstStyle/>
          <a:p>
            <a:pPr marL="0" indent="0" algn="l">
              <a:lnSpc>
                <a:spcPts val="1050"/>
              </a:lnSpc>
              <a:buNone/>
            </a:pPr>
            <a:r>
              <a:rPr lang="en-US" sz="1050" dirty="0">
                <a:solidFill>
                  <a:srgbClr val="384653"/>
                </a:solidFill>
                <a:latin typeface="Montserrat" pitchFamily="34" charset="0"/>
                <a:ea typeface="Montserrat" pitchFamily="34" charset="-122"/>
                <a:cs typeface="Montserrat" pitchFamily="34" charset="-120"/>
              </a:rPr>
              <a:t>Intracomunitaria</a:t>
            </a:r>
            <a:endParaRPr lang="en-US" sz="1050" dirty="0"/>
          </a:p>
        </p:txBody>
      </p:sp>
      <p:sp>
        <p:nvSpPr>
          <p:cNvPr id="16" name="Shape 11"/>
          <p:cNvSpPr/>
          <p:nvPr/>
        </p:nvSpPr>
        <p:spPr>
          <a:xfrm>
            <a:off x="9452372" y="7208909"/>
            <a:ext cx="137160" cy="137160"/>
          </a:xfrm>
          <a:prstGeom prst="roundRect">
            <a:avLst>
              <a:gd name="adj" fmla="val 13333"/>
            </a:avLst>
          </a:prstGeom>
          <a:solidFill>
            <a:srgbClr val="5CAEE2"/>
          </a:solidFill>
          <a:ln/>
        </p:spPr>
        <p:txBody>
          <a:bodyPr/>
          <a:lstStyle/>
          <a:p>
            <a:endParaRPr lang="es-ES"/>
          </a:p>
        </p:txBody>
      </p:sp>
      <p:sp>
        <p:nvSpPr>
          <p:cNvPr id="17" name="Text 12"/>
          <p:cNvSpPr/>
          <p:nvPr/>
        </p:nvSpPr>
        <p:spPr>
          <a:xfrm>
            <a:off x="9650492" y="7208909"/>
            <a:ext cx="998458" cy="137279"/>
          </a:xfrm>
          <a:prstGeom prst="rect">
            <a:avLst/>
          </a:prstGeom>
          <a:noFill/>
          <a:ln/>
        </p:spPr>
        <p:txBody>
          <a:bodyPr wrap="none" lIns="0" tIns="0" rIns="0" bIns="0" rtlCol="0" anchor="t"/>
          <a:lstStyle/>
          <a:p>
            <a:pPr marL="0" indent="0" algn="l">
              <a:lnSpc>
                <a:spcPts val="1050"/>
              </a:lnSpc>
              <a:buNone/>
            </a:pPr>
            <a:r>
              <a:rPr lang="en-US" sz="1050" dirty="0">
                <a:solidFill>
                  <a:srgbClr val="384653"/>
                </a:solidFill>
                <a:latin typeface="Montserrat" pitchFamily="34" charset="0"/>
                <a:ea typeface="Montserrat" pitchFamily="34" charset="-122"/>
                <a:cs typeface="Montserrat" pitchFamily="34" charset="-120"/>
              </a:rPr>
              <a:t>Importaciones</a:t>
            </a:r>
            <a:endParaRPr lang="en-US" sz="1050" dirty="0"/>
          </a:p>
        </p:txBody>
      </p:sp>
      <p:sp>
        <p:nvSpPr>
          <p:cNvPr id="18" name="Text 13"/>
          <p:cNvSpPr/>
          <p:nvPr/>
        </p:nvSpPr>
        <p:spPr>
          <a:xfrm>
            <a:off x="1619845" y="7569549"/>
            <a:ext cx="11390709" cy="151328"/>
          </a:xfrm>
          <a:prstGeom prst="rect">
            <a:avLst/>
          </a:prstGeom>
          <a:noFill/>
          <a:ln/>
        </p:spPr>
        <p:txBody>
          <a:bodyPr wrap="none" lIns="0" tIns="0" rIns="0" bIns="0" rtlCol="0" anchor="t"/>
          <a:lstStyle/>
          <a:p>
            <a:pPr marL="0" indent="0" algn="r">
              <a:lnSpc>
                <a:spcPts val="1150"/>
              </a:lnSpc>
              <a:buNone/>
            </a:pPr>
            <a:r>
              <a:rPr lang="en-US" sz="850" dirty="0">
                <a:solidFill>
                  <a:srgbClr val="384653"/>
                </a:solidFill>
                <a:latin typeface="Montserrat" pitchFamily="34" charset="0"/>
                <a:ea typeface="Montserrat" pitchFamily="34" charset="-122"/>
                <a:cs typeface="Montserrat" pitchFamily="34" charset="-120"/>
              </a:rPr>
              <a:t>Página 10</a:t>
            </a:r>
            <a:endParaRPr lang="en-US" sz="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595551" y="1284565"/>
            <a:ext cx="2351127" cy="293846"/>
          </a:xfrm>
          <a:prstGeom prst="rect">
            <a:avLst/>
          </a:prstGeom>
          <a:noFill/>
          <a:ln/>
        </p:spPr>
        <p:txBody>
          <a:bodyPr wrap="none" lIns="0" tIns="0" rIns="0" bIns="0" rtlCol="0" anchor="t"/>
          <a:lstStyle/>
          <a:p>
            <a:pPr marL="0" indent="0" algn="l">
              <a:lnSpc>
                <a:spcPts val="2300"/>
              </a:lnSpc>
              <a:buNone/>
            </a:pPr>
            <a:r>
              <a:rPr lang="en-US" sz="1850" b="1" dirty="0">
                <a:solidFill>
                  <a:srgbClr val="2E3C4E"/>
                </a:solidFill>
                <a:latin typeface="Barlow Bold" pitchFamily="34" charset="0"/>
                <a:ea typeface="Barlow Bold" pitchFamily="34" charset="-122"/>
                <a:cs typeface="Barlow Bold" pitchFamily="34" charset="-120"/>
              </a:rPr>
              <a:t>Clientes</a:t>
            </a:r>
            <a:endParaRPr lang="en-US" sz="1850" dirty="0"/>
          </a:p>
        </p:txBody>
      </p:sp>
      <p:sp>
        <p:nvSpPr>
          <p:cNvPr id="4" name="Text 1"/>
          <p:cNvSpPr/>
          <p:nvPr/>
        </p:nvSpPr>
        <p:spPr>
          <a:xfrm>
            <a:off x="595551" y="1753791"/>
            <a:ext cx="9781699" cy="637937"/>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El modelo de negocio se apoya en relaciones de largo plazo basadas en la calidad del producto, la seguridad, la capacidad de adaptación técnica y el cumplimiento de requisitos contractuales y normativos. La colaboración con clientes es un elemento clave para el desarrollo de nuevas soluciones, especialmente en el ámbito de productos con contenido reciclado y mejoras ambientales.</a:t>
            </a:r>
            <a:endParaRPr lang="en-US" sz="1150" dirty="0"/>
          </a:p>
        </p:txBody>
      </p:sp>
      <p:sp>
        <p:nvSpPr>
          <p:cNvPr id="5" name="Text 2"/>
          <p:cNvSpPr/>
          <p:nvPr/>
        </p:nvSpPr>
        <p:spPr>
          <a:xfrm>
            <a:off x="595551" y="2523292"/>
            <a:ext cx="9781699" cy="425291"/>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Los clientes de PLASTIGAUR son principalmente empresas que necesitan soluciones de envase y embalaje flexible, con un elevado nivel de exigencia en calidad, servicio y desempeño de sostenibilidad. de los siguientes sectores:</a:t>
            </a:r>
            <a:endParaRPr lang="en-US" sz="1150" dirty="0"/>
          </a:p>
        </p:txBody>
      </p:sp>
      <p:sp>
        <p:nvSpPr>
          <p:cNvPr id="6" name="Shape 3"/>
          <p:cNvSpPr/>
          <p:nvPr/>
        </p:nvSpPr>
        <p:spPr>
          <a:xfrm>
            <a:off x="595551" y="3080147"/>
            <a:ext cx="3182541" cy="1829395"/>
          </a:xfrm>
          <a:prstGeom prst="roundRect">
            <a:avLst>
              <a:gd name="adj" fmla="val 12209"/>
            </a:avLst>
          </a:prstGeom>
          <a:solidFill>
            <a:srgbClr val="D4E9F7"/>
          </a:solidFill>
          <a:ln w="7620">
            <a:solidFill>
              <a:srgbClr val="BACFDD"/>
            </a:solidFill>
            <a:prstDash val="solid"/>
          </a:ln>
        </p:spPr>
        <p:txBody>
          <a:bodyPr/>
          <a:lstStyle/>
          <a:p>
            <a:endParaRPr lang="es-ES"/>
          </a:p>
        </p:txBody>
      </p:sp>
      <p:pic>
        <p:nvPicPr>
          <p:cNvPr id="7" name="Image 1" descr="preencoded.png"/>
          <p:cNvPicPr>
            <a:picLocks noChangeAspect="1"/>
          </p:cNvPicPr>
          <p:nvPr/>
        </p:nvPicPr>
        <p:blipFill>
          <a:blip r:embed="rId4"/>
          <a:stretch>
            <a:fillRect/>
          </a:stretch>
        </p:blipFill>
        <p:spPr>
          <a:xfrm>
            <a:off x="751999" y="3236595"/>
            <a:ext cx="446603" cy="446603"/>
          </a:xfrm>
          <a:prstGeom prst="rect">
            <a:avLst/>
          </a:prstGeom>
        </p:spPr>
      </p:pic>
      <p:pic>
        <p:nvPicPr>
          <p:cNvPr id="8"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752" y="3359348"/>
            <a:ext cx="200978" cy="200978"/>
          </a:xfrm>
          <a:prstGeom prst="rect">
            <a:avLst/>
          </a:prstGeom>
        </p:spPr>
      </p:pic>
      <p:sp>
        <p:nvSpPr>
          <p:cNvPr id="9" name="Text 4"/>
          <p:cNvSpPr/>
          <p:nvPr/>
        </p:nvSpPr>
        <p:spPr>
          <a:xfrm>
            <a:off x="751999" y="3800118"/>
            <a:ext cx="1959173" cy="244912"/>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Alimentación</a:t>
            </a:r>
            <a:endParaRPr lang="en-US" sz="1500" dirty="0"/>
          </a:p>
        </p:txBody>
      </p:sp>
      <p:sp>
        <p:nvSpPr>
          <p:cNvPr id="10" name="Text 5"/>
          <p:cNvSpPr/>
          <p:nvPr/>
        </p:nvSpPr>
        <p:spPr>
          <a:xfrm>
            <a:off x="751999" y="4115157"/>
            <a:ext cx="2869644" cy="637937"/>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Productos frescos, congelados, bollería, fruta y verdura IV gama, dulces, snacks y frutos secos</a:t>
            </a:r>
            <a:endParaRPr lang="en-US" sz="1150" dirty="0"/>
          </a:p>
        </p:txBody>
      </p:sp>
      <p:sp>
        <p:nvSpPr>
          <p:cNvPr id="11" name="Shape 6"/>
          <p:cNvSpPr/>
          <p:nvPr/>
        </p:nvSpPr>
        <p:spPr>
          <a:xfrm>
            <a:off x="3895011" y="3080147"/>
            <a:ext cx="3182660" cy="1829395"/>
          </a:xfrm>
          <a:prstGeom prst="roundRect">
            <a:avLst>
              <a:gd name="adj" fmla="val 12209"/>
            </a:avLst>
          </a:prstGeom>
          <a:solidFill>
            <a:srgbClr val="D4E9F7"/>
          </a:solidFill>
          <a:ln w="7620">
            <a:solidFill>
              <a:srgbClr val="BACFDD"/>
            </a:solidFill>
            <a:prstDash val="solid"/>
          </a:ln>
        </p:spPr>
        <p:txBody>
          <a:bodyPr/>
          <a:lstStyle/>
          <a:p>
            <a:endParaRPr lang="es-ES"/>
          </a:p>
        </p:txBody>
      </p:sp>
      <p:pic>
        <p:nvPicPr>
          <p:cNvPr id="12" name="Image 3" descr="preencoded.png"/>
          <p:cNvPicPr>
            <a:picLocks noChangeAspect="1"/>
          </p:cNvPicPr>
          <p:nvPr/>
        </p:nvPicPr>
        <p:blipFill>
          <a:blip r:embed="rId7"/>
          <a:stretch>
            <a:fillRect/>
          </a:stretch>
        </p:blipFill>
        <p:spPr>
          <a:xfrm>
            <a:off x="4051459" y="3236595"/>
            <a:ext cx="446603" cy="446603"/>
          </a:xfrm>
          <a:prstGeom prst="rect">
            <a:avLst/>
          </a:prstGeom>
        </p:spPr>
      </p:pic>
      <p:pic>
        <p:nvPicPr>
          <p:cNvPr id="13"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4212" y="3359348"/>
            <a:ext cx="200978" cy="200978"/>
          </a:xfrm>
          <a:prstGeom prst="rect">
            <a:avLst/>
          </a:prstGeom>
        </p:spPr>
      </p:pic>
      <p:sp>
        <p:nvSpPr>
          <p:cNvPr id="14" name="Text 7"/>
          <p:cNvSpPr/>
          <p:nvPr/>
        </p:nvSpPr>
        <p:spPr>
          <a:xfrm>
            <a:off x="4051459" y="3800118"/>
            <a:ext cx="1959173" cy="244912"/>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Bebidas</a:t>
            </a:r>
            <a:endParaRPr lang="en-US" sz="1500" dirty="0"/>
          </a:p>
        </p:txBody>
      </p:sp>
      <p:sp>
        <p:nvSpPr>
          <p:cNvPr id="15" name="Text 8"/>
          <p:cNvSpPr/>
          <p:nvPr/>
        </p:nvSpPr>
        <p:spPr>
          <a:xfrm>
            <a:off x="4051459" y="4115157"/>
            <a:ext cx="2869763" cy="637937"/>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Soluciones de embalaje para el sector de bebidas con altos requisitos de protección</a:t>
            </a:r>
            <a:endParaRPr lang="en-US" sz="1150" dirty="0"/>
          </a:p>
        </p:txBody>
      </p:sp>
      <p:sp>
        <p:nvSpPr>
          <p:cNvPr id="16" name="Shape 9"/>
          <p:cNvSpPr/>
          <p:nvPr/>
        </p:nvSpPr>
        <p:spPr>
          <a:xfrm>
            <a:off x="7194590" y="3080147"/>
            <a:ext cx="3182660" cy="1829395"/>
          </a:xfrm>
          <a:prstGeom prst="roundRect">
            <a:avLst>
              <a:gd name="adj" fmla="val 12209"/>
            </a:avLst>
          </a:prstGeom>
          <a:solidFill>
            <a:srgbClr val="D4E9F7"/>
          </a:solidFill>
          <a:ln w="7620">
            <a:solidFill>
              <a:srgbClr val="BACFDD"/>
            </a:solidFill>
            <a:prstDash val="solid"/>
          </a:ln>
        </p:spPr>
        <p:txBody>
          <a:bodyPr/>
          <a:lstStyle/>
          <a:p>
            <a:endParaRPr lang="es-ES"/>
          </a:p>
        </p:txBody>
      </p:sp>
      <p:pic>
        <p:nvPicPr>
          <p:cNvPr id="17" name="Image 5" descr="preencoded.png"/>
          <p:cNvPicPr>
            <a:picLocks noChangeAspect="1"/>
          </p:cNvPicPr>
          <p:nvPr/>
        </p:nvPicPr>
        <p:blipFill>
          <a:blip r:embed="rId10"/>
          <a:stretch>
            <a:fillRect/>
          </a:stretch>
        </p:blipFill>
        <p:spPr>
          <a:xfrm>
            <a:off x="7351038" y="3236595"/>
            <a:ext cx="446603" cy="446603"/>
          </a:xfrm>
          <a:prstGeom prst="rect">
            <a:avLst/>
          </a:prstGeom>
        </p:spPr>
      </p:pic>
      <p:pic>
        <p:nvPicPr>
          <p:cNvPr id="18"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3791" y="3359348"/>
            <a:ext cx="200978" cy="200978"/>
          </a:xfrm>
          <a:prstGeom prst="rect">
            <a:avLst/>
          </a:prstGeom>
        </p:spPr>
      </p:pic>
      <p:sp>
        <p:nvSpPr>
          <p:cNvPr id="19" name="Text 10"/>
          <p:cNvSpPr/>
          <p:nvPr/>
        </p:nvSpPr>
        <p:spPr>
          <a:xfrm>
            <a:off x="7351038" y="3800118"/>
            <a:ext cx="1959173" cy="244912"/>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Pet Food</a:t>
            </a:r>
            <a:endParaRPr lang="en-US" sz="1500" dirty="0"/>
          </a:p>
        </p:txBody>
      </p:sp>
      <p:sp>
        <p:nvSpPr>
          <p:cNvPr id="20" name="Text 11"/>
          <p:cNvSpPr/>
          <p:nvPr/>
        </p:nvSpPr>
        <p:spPr>
          <a:xfrm>
            <a:off x="7351038" y="4115157"/>
            <a:ext cx="2869763" cy="637937"/>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Envases especializados para alimentación animal con garantías de seguridad</a:t>
            </a:r>
            <a:endParaRPr lang="en-US" sz="1150" dirty="0"/>
          </a:p>
        </p:txBody>
      </p:sp>
      <p:sp>
        <p:nvSpPr>
          <p:cNvPr id="21" name="Shape 12"/>
          <p:cNvSpPr/>
          <p:nvPr/>
        </p:nvSpPr>
        <p:spPr>
          <a:xfrm>
            <a:off x="595551" y="5026462"/>
            <a:ext cx="3182541" cy="1616750"/>
          </a:xfrm>
          <a:prstGeom prst="roundRect">
            <a:avLst>
              <a:gd name="adj" fmla="val 13815"/>
            </a:avLst>
          </a:prstGeom>
          <a:solidFill>
            <a:srgbClr val="D4E9F7"/>
          </a:solidFill>
          <a:ln w="7620">
            <a:solidFill>
              <a:srgbClr val="BACFDD"/>
            </a:solidFill>
            <a:prstDash val="solid"/>
          </a:ln>
        </p:spPr>
        <p:txBody>
          <a:bodyPr/>
          <a:lstStyle/>
          <a:p>
            <a:endParaRPr lang="es-ES"/>
          </a:p>
        </p:txBody>
      </p:sp>
      <p:pic>
        <p:nvPicPr>
          <p:cNvPr id="22" name="Image 7" descr="preencoded.png"/>
          <p:cNvPicPr>
            <a:picLocks noChangeAspect="1"/>
          </p:cNvPicPr>
          <p:nvPr/>
        </p:nvPicPr>
        <p:blipFill>
          <a:blip r:embed="rId13"/>
          <a:stretch>
            <a:fillRect/>
          </a:stretch>
        </p:blipFill>
        <p:spPr>
          <a:xfrm>
            <a:off x="751999" y="5182910"/>
            <a:ext cx="446603" cy="446603"/>
          </a:xfrm>
          <a:prstGeom prst="rect">
            <a:avLst/>
          </a:prstGeom>
        </p:spPr>
      </p:pic>
      <p:pic>
        <p:nvPicPr>
          <p:cNvPr id="23" name="Image 8"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4752" y="5305663"/>
            <a:ext cx="200978" cy="200978"/>
          </a:xfrm>
          <a:prstGeom prst="rect">
            <a:avLst/>
          </a:prstGeom>
        </p:spPr>
      </p:pic>
      <p:sp>
        <p:nvSpPr>
          <p:cNvPr id="24" name="Text 13"/>
          <p:cNvSpPr/>
          <p:nvPr/>
        </p:nvSpPr>
        <p:spPr>
          <a:xfrm>
            <a:off x="751999" y="5746433"/>
            <a:ext cx="1959173" cy="244912"/>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Higiene</a:t>
            </a:r>
            <a:endParaRPr lang="en-US" sz="1500" dirty="0"/>
          </a:p>
        </p:txBody>
      </p:sp>
      <p:sp>
        <p:nvSpPr>
          <p:cNvPr id="25" name="Text 14"/>
          <p:cNvSpPr/>
          <p:nvPr/>
        </p:nvSpPr>
        <p:spPr>
          <a:xfrm>
            <a:off x="751999" y="6061472"/>
            <a:ext cx="2869644" cy="425291"/>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Toallitas húmedas, papel tisú, films para detergentes</a:t>
            </a:r>
            <a:endParaRPr lang="en-US" sz="1150" dirty="0"/>
          </a:p>
        </p:txBody>
      </p:sp>
      <p:sp>
        <p:nvSpPr>
          <p:cNvPr id="26" name="Shape 15"/>
          <p:cNvSpPr/>
          <p:nvPr/>
        </p:nvSpPr>
        <p:spPr>
          <a:xfrm>
            <a:off x="3895011" y="5026462"/>
            <a:ext cx="3182660" cy="1616750"/>
          </a:xfrm>
          <a:prstGeom prst="roundRect">
            <a:avLst>
              <a:gd name="adj" fmla="val 13815"/>
            </a:avLst>
          </a:prstGeom>
          <a:solidFill>
            <a:srgbClr val="D4E9F7"/>
          </a:solidFill>
          <a:ln w="7620">
            <a:solidFill>
              <a:srgbClr val="BACFDD"/>
            </a:solidFill>
            <a:prstDash val="solid"/>
          </a:ln>
        </p:spPr>
        <p:txBody>
          <a:bodyPr/>
          <a:lstStyle/>
          <a:p>
            <a:endParaRPr lang="es-ES"/>
          </a:p>
        </p:txBody>
      </p:sp>
      <p:pic>
        <p:nvPicPr>
          <p:cNvPr id="27" name="Image 9" descr="preencoded.png"/>
          <p:cNvPicPr>
            <a:picLocks noChangeAspect="1"/>
          </p:cNvPicPr>
          <p:nvPr/>
        </p:nvPicPr>
        <p:blipFill>
          <a:blip r:embed="rId16"/>
          <a:stretch>
            <a:fillRect/>
          </a:stretch>
        </p:blipFill>
        <p:spPr>
          <a:xfrm>
            <a:off x="4051459" y="5182910"/>
            <a:ext cx="446603" cy="446603"/>
          </a:xfrm>
          <a:prstGeom prst="rect">
            <a:avLst/>
          </a:prstGeom>
        </p:spPr>
      </p:pic>
      <p:pic>
        <p:nvPicPr>
          <p:cNvPr id="28" name="Image 10" descr="preencoded.png"/>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74212" y="5305663"/>
            <a:ext cx="200978" cy="200978"/>
          </a:xfrm>
          <a:prstGeom prst="rect">
            <a:avLst/>
          </a:prstGeom>
        </p:spPr>
      </p:pic>
      <p:sp>
        <p:nvSpPr>
          <p:cNvPr id="29" name="Text 16"/>
          <p:cNvSpPr/>
          <p:nvPr/>
        </p:nvSpPr>
        <p:spPr>
          <a:xfrm>
            <a:off x="4051459" y="5746433"/>
            <a:ext cx="1959173" cy="244912"/>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Construcción</a:t>
            </a:r>
            <a:endParaRPr lang="en-US" sz="1500" dirty="0"/>
          </a:p>
        </p:txBody>
      </p:sp>
      <p:sp>
        <p:nvSpPr>
          <p:cNvPr id="30" name="Text 17"/>
          <p:cNvSpPr/>
          <p:nvPr/>
        </p:nvSpPr>
        <p:spPr>
          <a:xfrm>
            <a:off x="4051459" y="6061472"/>
            <a:ext cx="2869763" cy="425291"/>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Cemento, fertilizantes y productos químicos industriales</a:t>
            </a:r>
            <a:endParaRPr lang="en-US" sz="1150" dirty="0"/>
          </a:p>
        </p:txBody>
      </p:sp>
      <p:sp>
        <p:nvSpPr>
          <p:cNvPr id="31" name="Shape 18"/>
          <p:cNvSpPr/>
          <p:nvPr/>
        </p:nvSpPr>
        <p:spPr>
          <a:xfrm>
            <a:off x="7194590" y="5026462"/>
            <a:ext cx="3182660" cy="1616750"/>
          </a:xfrm>
          <a:prstGeom prst="roundRect">
            <a:avLst>
              <a:gd name="adj" fmla="val 13815"/>
            </a:avLst>
          </a:prstGeom>
          <a:solidFill>
            <a:srgbClr val="D4E9F7"/>
          </a:solidFill>
          <a:ln w="7620">
            <a:solidFill>
              <a:srgbClr val="BACFDD"/>
            </a:solidFill>
            <a:prstDash val="solid"/>
          </a:ln>
        </p:spPr>
        <p:txBody>
          <a:bodyPr/>
          <a:lstStyle/>
          <a:p>
            <a:endParaRPr lang="es-ES"/>
          </a:p>
        </p:txBody>
      </p:sp>
      <p:pic>
        <p:nvPicPr>
          <p:cNvPr id="32" name="Image 11" descr="preencoded.png"/>
          <p:cNvPicPr>
            <a:picLocks noChangeAspect="1"/>
          </p:cNvPicPr>
          <p:nvPr/>
        </p:nvPicPr>
        <p:blipFill>
          <a:blip r:embed="rId19"/>
          <a:stretch>
            <a:fillRect/>
          </a:stretch>
        </p:blipFill>
        <p:spPr>
          <a:xfrm>
            <a:off x="7351038" y="5182910"/>
            <a:ext cx="446603" cy="446603"/>
          </a:xfrm>
          <a:prstGeom prst="rect">
            <a:avLst/>
          </a:prstGeom>
        </p:spPr>
      </p:pic>
      <p:pic>
        <p:nvPicPr>
          <p:cNvPr id="33" name="Image 12" descr="preencoded.png"/>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73791" y="5305663"/>
            <a:ext cx="200978" cy="200978"/>
          </a:xfrm>
          <a:prstGeom prst="rect">
            <a:avLst/>
          </a:prstGeom>
        </p:spPr>
      </p:pic>
      <p:sp>
        <p:nvSpPr>
          <p:cNvPr id="34" name="Text 19"/>
          <p:cNvSpPr/>
          <p:nvPr/>
        </p:nvSpPr>
        <p:spPr>
          <a:xfrm>
            <a:off x="7351038" y="5746433"/>
            <a:ext cx="1959173" cy="244912"/>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Químico/Industrial</a:t>
            </a:r>
            <a:endParaRPr lang="en-US" sz="1500" dirty="0"/>
          </a:p>
        </p:txBody>
      </p:sp>
      <p:sp>
        <p:nvSpPr>
          <p:cNvPr id="35" name="Text 20"/>
          <p:cNvSpPr/>
          <p:nvPr/>
        </p:nvSpPr>
        <p:spPr>
          <a:xfrm>
            <a:off x="7351038" y="6061472"/>
            <a:ext cx="2869763" cy="425291"/>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Soluciones para productos químicos y aplicaciones industriales</a:t>
            </a:r>
            <a:endParaRPr lang="en-US" sz="1150" dirty="0"/>
          </a:p>
        </p:txBody>
      </p:sp>
      <p:sp>
        <p:nvSpPr>
          <p:cNvPr id="36" name="Text 21"/>
          <p:cNvSpPr/>
          <p:nvPr/>
        </p:nvSpPr>
        <p:spPr>
          <a:xfrm>
            <a:off x="595551" y="6774775"/>
            <a:ext cx="9781699" cy="170140"/>
          </a:xfrm>
          <a:prstGeom prst="rect">
            <a:avLst/>
          </a:prstGeom>
          <a:noFill/>
          <a:ln/>
        </p:spPr>
        <p:txBody>
          <a:bodyPr wrap="none" lIns="0" tIns="0" rIns="0" bIns="0" rtlCol="0" anchor="t"/>
          <a:lstStyle/>
          <a:p>
            <a:pPr marL="0" indent="0" algn="r">
              <a:lnSpc>
                <a:spcPts val="1300"/>
              </a:lnSpc>
              <a:buNone/>
            </a:pPr>
            <a:r>
              <a:rPr lang="en-US" sz="900" dirty="0">
                <a:solidFill>
                  <a:srgbClr val="384653"/>
                </a:solidFill>
                <a:latin typeface="Montserrat" pitchFamily="34" charset="0"/>
                <a:ea typeface="Montserrat" pitchFamily="34" charset="-122"/>
                <a:cs typeface="Montserrat" pitchFamily="34" charset="-120"/>
              </a:rPr>
              <a:t>Página 11</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s-ES"/>
          </a:p>
        </p:txBody>
      </p:sp>
      <p:sp>
        <p:nvSpPr>
          <p:cNvPr id="4" name="Text 1"/>
          <p:cNvSpPr/>
          <p:nvPr/>
        </p:nvSpPr>
        <p:spPr>
          <a:xfrm>
            <a:off x="723424" y="519708"/>
            <a:ext cx="3370540" cy="356949"/>
          </a:xfrm>
          <a:prstGeom prst="rect">
            <a:avLst/>
          </a:prstGeom>
          <a:noFill/>
          <a:ln/>
        </p:spPr>
        <p:txBody>
          <a:bodyPr wrap="non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Innovación y Desarrollo I+D</a:t>
            </a:r>
            <a:endParaRPr lang="en-US" sz="2200" dirty="0"/>
          </a:p>
        </p:txBody>
      </p:sp>
      <p:sp>
        <p:nvSpPr>
          <p:cNvPr id="5" name="Text 2"/>
          <p:cNvSpPr/>
          <p:nvPr/>
        </p:nvSpPr>
        <p:spPr>
          <a:xfrm>
            <a:off x="723424" y="1290757"/>
            <a:ext cx="6643568" cy="1130618"/>
          </a:xfrm>
          <a:prstGeom prst="rect">
            <a:avLst/>
          </a:prstGeom>
          <a:noFill/>
          <a:ln/>
        </p:spPr>
        <p:txBody>
          <a:bodyPr wrap="square" lIns="0" tIns="0" rIns="0" bIns="0" rtlCol="0" anchor="t"/>
          <a:lstStyle/>
          <a:p>
            <a:pPr marL="0" indent="0" algn="l">
              <a:lnSpc>
                <a:spcPts val="2200"/>
              </a:lnSpc>
              <a:buNone/>
            </a:pPr>
            <a:r>
              <a:rPr lang="en-US" sz="1400" dirty="0">
                <a:solidFill>
                  <a:srgbClr val="384653"/>
                </a:solidFill>
                <a:latin typeface="Montserrat" pitchFamily="34" charset="0"/>
                <a:ea typeface="Montserrat" pitchFamily="34" charset="-122"/>
                <a:cs typeface="Montserrat" pitchFamily="34" charset="-120"/>
              </a:rPr>
              <a:t>PLASTIGAUR mantiene relaciones con asociaciones sectoriales, plataformas industriales y centros tecnológicos vinculadas al desarrollo de producto, la mejora de procesos y la adaptación a requisitos técnicos y normativos.</a:t>
            </a:r>
            <a:endParaRPr lang="en-US" sz="1400" dirty="0"/>
          </a:p>
        </p:txBody>
      </p:sp>
      <p:sp>
        <p:nvSpPr>
          <p:cNvPr id="6" name="Text 3"/>
          <p:cNvSpPr/>
          <p:nvPr/>
        </p:nvSpPr>
        <p:spPr>
          <a:xfrm>
            <a:off x="723424" y="2576632"/>
            <a:ext cx="6643568" cy="1413272"/>
          </a:xfrm>
          <a:prstGeom prst="rect">
            <a:avLst/>
          </a:prstGeom>
          <a:noFill/>
          <a:ln/>
        </p:spPr>
        <p:txBody>
          <a:bodyPr wrap="square" lIns="0" tIns="0" rIns="0" bIns="0" rtlCol="0" anchor="t"/>
          <a:lstStyle/>
          <a:p>
            <a:pPr marL="0" indent="0" algn="l">
              <a:lnSpc>
                <a:spcPts val="2200"/>
              </a:lnSpc>
              <a:buNone/>
            </a:pPr>
            <a:r>
              <a:rPr lang="en-US" sz="1400" dirty="0">
                <a:solidFill>
                  <a:srgbClr val="384653"/>
                </a:solidFill>
                <a:latin typeface="Montserrat" pitchFamily="34" charset="0"/>
                <a:ea typeface="Montserrat" pitchFamily="34" charset="-122"/>
                <a:cs typeface="Montserrat" pitchFamily="34" charset="-120"/>
              </a:rPr>
              <a:t>En 2024, PLASTIGAUR ha desarrollado varios proyectos financiados por el programa </a:t>
            </a:r>
            <a:r>
              <a:rPr lang="en-US" sz="1400" b="1" dirty="0">
                <a:solidFill>
                  <a:srgbClr val="384653"/>
                </a:solidFill>
                <a:latin typeface="Montserrat" pitchFamily="34" charset="0"/>
                <a:ea typeface="Montserrat" pitchFamily="34" charset="-122"/>
                <a:cs typeface="Montserrat" pitchFamily="34" charset="-120"/>
              </a:rPr>
              <a:t>Hazitek de la SPRI</a:t>
            </a:r>
            <a:r>
              <a:rPr lang="en-US" sz="1400" dirty="0">
                <a:solidFill>
                  <a:srgbClr val="384653"/>
                </a:solidFill>
                <a:latin typeface="Montserrat" pitchFamily="34" charset="0"/>
                <a:ea typeface="Montserrat" pitchFamily="34" charset="-122"/>
                <a:cs typeface="Montserrat" pitchFamily="34" charset="-120"/>
              </a:rPr>
              <a:t>, consolidando su apuesta por la innovación y el desarrollo tecnológico. Estos proyectos refuerzan nuestra capacidad de ofrecer soluciones técnicas avanzadas que combinan desempeño funcional con mejora del perfil ambiental.</a:t>
            </a:r>
            <a:endParaRPr lang="en-US" sz="1400" dirty="0"/>
          </a:p>
        </p:txBody>
      </p:sp>
      <p:sp>
        <p:nvSpPr>
          <p:cNvPr id="7" name="Text 4"/>
          <p:cNvSpPr/>
          <p:nvPr/>
        </p:nvSpPr>
        <p:spPr>
          <a:xfrm>
            <a:off x="723424" y="4145161"/>
            <a:ext cx="6643568" cy="282654"/>
          </a:xfrm>
          <a:prstGeom prst="rect">
            <a:avLst/>
          </a:prstGeom>
          <a:noFill/>
          <a:ln/>
        </p:spPr>
        <p:txBody>
          <a:bodyPr wrap="none" lIns="0" tIns="0" rIns="0" bIns="0" rtlCol="0" anchor="t"/>
          <a:lstStyle/>
          <a:p>
            <a:pPr marL="0" indent="0" algn="l">
              <a:lnSpc>
                <a:spcPts val="2200"/>
              </a:lnSpc>
              <a:buNone/>
            </a:pPr>
            <a:endParaRPr lang="en-US" sz="1400" dirty="0"/>
          </a:p>
        </p:txBody>
      </p:sp>
      <p:sp>
        <p:nvSpPr>
          <p:cNvPr id="8" name="Text 5"/>
          <p:cNvSpPr/>
          <p:nvPr/>
        </p:nvSpPr>
        <p:spPr>
          <a:xfrm>
            <a:off x="723424" y="4583073"/>
            <a:ext cx="6643568" cy="1696477"/>
          </a:xfrm>
          <a:prstGeom prst="rect">
            <a:avLst/>
          </a:prstGeom>
          <a:noFill/>
          <a:ln/>
        </p:spPr>
        <p:txBody>
          <a:bodyPr wrap="square" lIns="0" tIns="0" rIns="0" bIns="0" rtlCol="0" anchor="t"/>
          <a:lstStyle/>
          <a:p>
            <a:pPr marL="342900" indent="-342900" algn="l">
              <a:lnSpc>
                <a:spcPts val="2200"/>
              </a:lnSpc>
              <a:buSzPct val="100000"/>
              <a:buChar char="•"/>
            </a:pPr>
            <a:r>
              <a:rPr lang="en-US" sz="1400" b="1" dirty="0">
                <a:solidFill>
                  <a:srgbClr val="384653"/>
                </a:solidFill>
                <a:latin typeface="Montserrat" pitchFamily="34" charset="0"/>
                <a:ea typeface="Montserrat" pitchFamily="34" charset="-122"/>
                <a:cs typeface="Montserrat" pitchFamily="34" charset="-120"/>
              </a:rPr>
              <a:t>RELIPLAS:</a:t>
            </a:r>
            <a:r>
              <a:rPr lang="en-US" sz="1400" dirty="0">
                <a:solidFill>
                  <a:srgbClr val="384653"/>
                </a:solidFill>
                <a:latin typeface="Montserrat" pitchFamily="34" charset="0"/>
                <a:ea typeface="Montserrat" pitchFamily="34" charset="-122"/>
                <a:cs typeface="Montserrat" pitchFamily="34" charset="-120"/>
              </a:rPr>
              <a:t> Desarrollo de nueva gama de granza reciclada para packaging primario</a:t>
            </a:r>
            <a:endParaRPr lang="en-US" sz="1400" dirty="0"/>
          </a:p>
          <a:p>
            <a:pPr marL="342900" indent="-342900" algn="l">
              <a:lnSpc>
                <a:spcPts val="2200"/>
              </a:lnSpc>
              <a:buSzPct val="100000"/>
              <a:buChar char="•"/>
            </a:pPr>
            <a:r>
              <a:rPr lang="en-US" sz="1400" b="1" dirty="0">
                <a:solidFill>
                  <a:srgbClr val="384653"/>
                </a:solidFill>
                <a:latin typeface="Montserrat" pitchFamily="34" charset="0"/>
                <a:ea typeface="Montserrat" pitchFamily="34" charset="-122"/>
                <a:cs typeface="Montserrat" pitchFamily="34" charset="-120"/>
              </a:rPr>
              <a:t>CIRCULAR PACK:</a:t>
            </a:r>
            <a:r>
              <a:rPr lang="en-US" sz="1400" dirty="0">
                <a:solidFill>
                  <a:srgbClr val="384653"/>
                </a:solidFill>
                <a:latin typeface="Montserrat" pitchFamily="34" charset="0"/>
                <a:ea typeface="Montserrat" pitchFamily="34" charset="-122"/>
                <a:cs typeface="Montserrat" pitchFamily="34" charset="-120"/>
              </a:rPr>
              <a:t> Films de PE flexibles con contenido reciclado para alimentos de V gama</a:t>
            </a:r>
            <a:endParaRPr lang="en-US" sz="1400" dirty="0"/>
          </a:p>
          <a:p>
            <a:pPr marL="342900" indent="-342900" algn="l">
              <a:lnSpc>
                <a:spcPts val="2200"/>
              </a:lnSpc>
              <a:buSzPct val="100000"/>
              <a:buChar char="•"/>
            </a:pPr>
            <a:r>
              <a:rPr lang="en-US" sz="1400" b="1" dirty="0">
                <a:solidFill>
                  <a:srgbClr val="384653"/>
                </a:solidFill>
                <a:latin typeface="Montserrat" pitchFamily="34" charset="0"/>
                <a:ea typeface="Montserrat" pitchFamily="34" charset="-122"/>
                <a:cs typeface="Montserrat" pitchFamily="34" charset="-120"/>
              </a:rPr>
              <a:t>GAURPACK:</a:t>
            </a:r>
            <a:r>
              <a:rPr lang="en-US" sz="1400" dirty="0">
                <a:solidFill>
                  <a:srgbClr val="384653"/>
                </a:solidFill>
                <a:latin typeface="Montserrat" pitchFamily="34" charset="0"/>
                <a:ea typeface="Montserrat" pitchFamily="34" charset="-122"/>
                <a:cs typeface="Montserrat" pitchFamily="34" charset="-120"/>
              </a:rPr>
              <a:t> Film monomaterial 100% reciclable con propiedad barrera</a:t>
            </a:r>
            <a:endParaRPr lang="en-US" sz="1400" dirty="0"/>
          </a:p>
        </p:txBody>
      </p:sp>
      <p:pic>
        <p:nvPicPr>
          <p:cNvPr id="9" name="Image 1" descr="preencoded.png"/>
          <p:cNvPicPr>
            <a:picLocks noChangeAspect="1"/>
          </p:cNvPicPr>
          <p:nvPr/>
        </p:nvPicPr>
        <p:blipFill>
          <a:blip r:embed="rId4"/>
          <a:stretch>
            <a:fillRect/>
          </a:stretch>
        </p:blipFill>
        <p:spPr>
          <a:xfrm>
            <a:off x="7815858" y="1329571"/>
            <a:ext cx="5766078" cy="5766078"/>
          </a:xfrm>
          <a:prstGeom prst="rect">
            <a:avLst/>
          </a:prstGeom>
        </p:spPr>
      </p:pic>
      <p:sp>
        <p:nvSpPr>
          <p:cNvPr id="10" name="Text 6"/>
          <p:cNvSpPr/>
          <p:nvPr/>
        </p:nvSpPr>
        <p:spPr>
          <a:xfrm>
            <a:off x="723424" y="7363614"/>
            <a:ext cx="13183552" cy="226100"/>
          </a:xfrm>
          <a:prstGeom prst="rect">
            <a:avLst/>
          </a:prstGeom>
          <a:noFill/>
          <a:ln/>
        </p:spPr>
        <p:txBody>
          <a:bodyPr wrap="none" lIns="0" tIns="0" rIns="0" bIns="0" rtlCol="0" anchor="t"/>
          <a:lstStyle/>
          <a:p>
            <a:pPr marL="0" indent="0" algn="r">
              <a:lnSpc>
                <a:spcPts val="1750"/>
              </a:lnSpc>
              <a:buNone/>
            </a:pPr>
            <a:r>
              <a:rPr lang="en-US" sz="1100" dirty="0">
                <a:solidFill>
                  <a:srgbClr val="384653"/>
                </a:solidFill>
                <a:latin typeface="Montserrat" pitchFamily="34" charset="0"/>
                <a:ea typeface="Montserrat" pitchFamily="34" charset="-122"/>
                <a:cs typeface="Montserrat" pitchFamily="34" charset="-120"/>
              </a:rPr>
              <a:t>Página 12</a:t>
            </a: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32922" y="688896"/>
            <a:ext cx="4827032" cy="368260"/>
          </a:xfrm>
          <a:prstGeom prst="rect">
            <a:avLst/>
          </a:prstGeom>
          <a:noFill/>
          <a:ln/>
        </p:spPr>
        <p:txBody>
          <a:bodyPr wrap="none" lIns="0" tIns="0" rIns="0" bIns="0" rtlCol="0" anchor="t"/>
          <a:lstStyle/>
          <a:p>
            <a:pPr marL="0" indent="0" algn="l">
              <a:lnSpc>
                <a:spcPts val="2900"/>
              </a:lnSpc>
              <a:buNone/>
            </a:pPr>
            <a:r>
              <a:rPr lang="en-US" sz="2300" b="1" dirty="0">
                <a:solidFill>
                  <a:srgbClr val="2E3C4E"/>
                </a:solidFill>
                <a:latin typeface="Barlow Bold" pitchFamily="34" charset="0"/>
                <a:ea typeface="Barlow Bold" pitchFamily="34" charset="-122"/>
                <a:cs typeface="Barlow Bold" pitchFamily="34" charset="-120"/>
              </a:rPr>
              <a:t>Colaboración Académica y Formativa</a:t>
            </a:r>
            <a:endParaRPr lang="en-US" sz="2300" dirty="0"/>
          </a:p>
        </p:txBody>
      </p:sp>
      <p:sp>
        <p:nvSpPr>
          <p:cNvPr id="4" name="Text 1"/>
          <p:cNvSpPr/>
          <p:nvPr/>
        </p:nvSpPr>
        <p:spPr>
          <a:xfrm>
            <a:off x="6232922" y="1332667"/>
            <a:ext cx="7650956" cy="592693"/>
          </a:xfrm>
          <a:prstGeom prst="rect">
            <a:avLst/>
          </a:prstGeom>
          <a:noFill/>
          <a:ln/>
        </p:spPr>
        <p:txBody>
          <a:bodyPr wrap="square" lIns="0" tIns="0" rIns="0" bIns="0" rtlCol="0" anchor="t"/>
          <a:lstStyle/>
          <a:p>
            <a:pPr marL="0" indent="0" algn="l">
              <a:lnSpc>
                <a:spcPts val="2300"/>
              </a:lnSpc>
              <a:buNone/>
            </a:pPr>
            <a:r>
              <a:rPr lang="en-US" sz="1450" dirty="0">
                <a:solidFill>
                  <a:srgbClr val="384653"/>
                </a:solidFill>
                <a:latin typeface="Montserrat" pitchFamily="34" charset="0"/>
                <a:ea typeface="Montserrat" pitchFamily="34" charset="-122"/>
                <a:cs typeface="Montserrat" pitchFamily="34" charset="-120"/>
              </a:rPr>
              <a:t>En el ámbito académico y formativo,, PLASTIGAUR mantiene una vinculación estrecha con actores relevantes.</a:t>
            </a:r>
            <a:endParaRPr lang="en-US" sz="1450" dirty="0"/>
          </a:p>
        </p:txBody>
      </p:sp>
      <p:sp>
        <p:nvSpPr>
          <p:cNvPr id="5" name="Shape 2"/>
          <p:cNvSpPr/>
          <p:nvPr/>
        </p:nvSpPr>
        <p:spPr>
          <a:xfrm>
            <a:off x="6232922" y="2132052"/>
            <a:ext cx="2427803" cy="3634026"/>
          </a:xfrm>
          <a:prstGeom prst="roundRect">
            <a:avLst>
              <a:gd name="adj" fmla="val 11532"/>
            </a:avLst>
          </a:prstGeom>
          <a:solidFill>
            <a:srgbClr val="D4E9F7"/>
          </a:solidFill>
          <a:ln w="7620">
            <a:solidFill>
              <a:srgbClr val="BACFDD"/>
            </a:solidFill>
            <a:prstDash val="solid"/>
          </a:ln>
        </p:spPr>
        <p:txBody>
          <a:bodyPr/>
          <a:lstStyle/>
          <a:p>
            <a:endParaRPr lang="es-ES"/>
          </a:p>
        </p:txBody>
      </p:sp>
      <p:pic>
        <p:nvPicPr>
          <p:cNvPr id="6" name="Image 1" descr="preencoded.png"/>
          <p:cNvPicPr>
            <a:picLocks noChangeAspect="1"/>
          </p:cNvPicPr>
          <p:nvPr/>
        </p:nvPicPr>
        <p:blipFill>
          <a:blip r:embed="rId4"/>
          <a:stretch>
            <a:fillRect/>
          </a:stretch>
        </p:blipFill>
        <p:spPr>
          <a:xfrm>
            <a:off x="6427113" y="2326243"/>
            <a:ext cx="559832" cy="559832"/>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1061" y="2480072"/>
            <a:ext cx="251936" cy="251936"/>
          </a:xfrm>
          <a:prstGeom prst="rect">
            <a:avLst/>
          </a:prstGeom>
        </p:spPr>
      </p:pic>
      <p:sp>
        <p:nvSpPr>
          <p:cNvPr id="8" name="Text 3"/>
          <p:cNvSpPr/>
          <p:nvPr/>
        </p:nvSpPr>
        <p:spPr>
          <a:xfrm>
            <a:off x="6427113" y="3069788"/>
            <a:ext cx="2039422" cy="306943"/>
          </a:xfrm>
          <a:prstGeom prst="rect">
            <a:avLst/>
          </a:prstGeom>
          <a:noFill/>
          <a:ln/>
        </p:spPr>
        <p:txBody>
          <a:bodyPr wrap="none" lIns="0" tIns="0" rIns="0" bIns="0" rtlCol="0" anchor="t"/>
          <a:lstStyle/>
          <a:p>
            <a:pPr marL="0" indent="0" algn="l">
              <a:lnSpc>
                <a:spcPts val="2400"/>
              </a:lnSpc>
              <a:buNone/>
            </a:pPr>
            <a:r>
              <a:rPr lang="en-US" sz="1900" b="1" dirty="0">
                <a:solidFill>
                  <a:srgbClr val="384653"/>
                </a:solidFill>
                <a:latin typeface="Barlow Bold" pitchFamily="34" charset="0"/>
                <a:ea typeface="Barlow Bold" pitchFamily="34" charset="-122"/>
                <a:cs typeface="Barlow Bold" pitchFamily="34" charset="-120"/>
              </a:rPr>
              <a:t>Universidades</a:t>
            </a:r>
            <a:endParaRPr lang="en-US" sz="1900" dirty="0"/>
          </a:p>
        </p:txBody>
      </p:sp>
      <p:sp>
        <p:nvSpPr>
          <p:cNvPr id="9" name="Text 4"/>
          <p:cNvSpPr/>
          <p:nvPr/>
        </p:nvSpPr>
        <p:spPr>
          <a:xfrm>
            <a:off x="6427113" y="3486864"/>
            <a:ext cx="2039422" cy="2074426"/>
          </a:xfrm>
          <a:prstGeom prst="rect">
            <a:avLst/>
          </a:prstGeom>
          <a:noFill/>
          <a:ln/>
        </p:spPr>
        <p:txBody>
          <a:bodyPr wrap="square" lIns="0" tIns="0" rIns="0" bIns="0" rtlCol="0" anchor="t"/>
          <a:lstStyle/>
          <a:p>
            <a:pPr marL="0" indent="0" algn="l">
              <a:lnSpc>
                <a:spcPts val="2300"/>
              </a:lnSpc>
              <a:buNone/>
            </a:pPr>
            <a:r>
              <a:rPr lang="en-US" sz="1450" dirty="0">
                <a:solidFill>
                  <a:srgbClr val="384653"/>
                </a:solidFill>
                <a:latin typeface="Montserrat" pitchFamily="34" charset="0"/>
                <a:ea typeface="Montserrat" pitchFamily="34" charset="-122"/>
                <a:cs typeface="Montserrat" pitchFamily="34" charset="-120"/>
              </a:rPr>
              <a:t>Colaboración con UPV/EHU, Deusto y Tecnun en proyectos de investigación y programas de prácticas para estudiantes.</a:t>
            </a:r>
            <a:endParaRPr lang="en-US" sz="1450" dirty="0"/>
          </a:p>
        </p:txBody>
      </p:sp>
      <p:sp>
        <p:nvSpPr>
          <p:cNvPr id="10" name="Shape 5"/>
          <p:cNvSpPr/>
          <p:nvPr/>
        </p:nvSpPr>
        <p:spPr>
          <a:xfrm>
            <a:off x="8844439" y="2132052"/>
            <a:ext cx="2427803" cy="3634026"/>
          </a:xfrm>
          <a:prstGeom prst="roundRect">
            <a:avLst>
              <a:gd name="adj" fmla="val 11532"/>
            </a:avLst>
          </a:prstGeom>
          <a:solidFill>
            <a:srgbClr val="D4E9F7"/>
          </a:solidFill>
          <a:ln w="7620">
            <a:solidFill>
              <a:srgbClr val="BACFDD"/>
            </a:solidFill>
            <a:prstDash val="solid"/>
          </a:ln>
        </p:spPr>
        <p:txBody>
          <a:bodyPr/>
          <a:lstStyle/>
          <a:p>
            <a:endParaRPr lang="es-ES"/>
          </a:p>
        </p:txBody>
      </p:sp>
      <p:pic>
        <p:nvPicPr>
          <p:cNvPr id="11" name="Image 3" descr="preencoded.png"/>
          <p:cNvPicPr>
            <a:picLocks noChangeAspect="1"/>
          </p:cNvPicPr>
          <p:nvPr/>
        </p:nvPicPr>
        <p:blipFill>
          <a:blip r:embed="rId7"/>
          <a:stretch>
            <a:fillRect/>
          </a:stretch>
        </p:blipFill>
        <p:spPr>
          <a:xfrm>
            <a:off x="9038630" y="2326243"/>
            <a:ext cx="559832" cy="559832"/>
          </a:xfrm>
          <a:prstGeom prst="rect">
            <a:avLst/>
          </a:prstGeom>
        </p:spPr>
      </p:pic>
      <p:pic>
        <p:nvPicPr>
          <p:cNvPr id="12"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2578" y="2480072"/>
            <a:ext cx="251936" cy="251936"/>
          </a:xfrm>
          <a:prstGeom prst="rect">
            <a:avLst/>
          </a:prstGeom>
        </p:spPr>
      </p:pic>
      <p:sp>
        <p:nvSpPr>
          <p:cNvPr id="13" name="Text 6"/>
          <p:cNvSpPr/>
          <p:nvPr/>
        </p:nvSpPr>
        <p:spPr>
          <a:xfrm>
            <a:off x="9038630" y="3069788"/>
            <a:ext cx="2039422" cy="613886"/>
          </a:xfrm>
          <a:prstGeom prst="rect">
            <a:avLst/>
          </a:prstGeom>
          <a:noFill/>
          <a:ln/>
        </p:spPr>
        <p:txBody>
          <a:bodyPr wrap="square" lIns="0" tIns="0" rIns="0" bIns="0" rtlCol="0" anchor="t"/>
          <a:lstStyle/>
          <a:p>
            <a:pPr marL="0" indent="0" algn="l">
              <a:lnSpc>
                <a:spcPts val="2400"/>
              </a:lnSpc>
              <a:buNone/>
            </a:pPr>
            <a:r>
              <a:rPr lang="en-US" sz="1900" b="1" dirty="0">
                <a:solidFill>
                  <a:srgbClr val="384653"/>
                </a:solidFill>
                <a:latin typeface="Barlow Bold" pitchFamily="34" charset="0"/>
                <a:ea typeface="Barlow Bold" pitchFamily="34" charset="-122"/>
                <a:cs typeface="Barlow Bold" pitchFamily="34" charset="-120"/>
              </a:rPr>
              <a:t>Formación Profesional</a:t>
            </a:r>
            <a:endParaRPr lang="en-US" sz="1900" dirty="0"/>
          </a:p>
        </p:txBody>
      </p:sp>
      <p:sp>
        <p:nvSpPr>
          <p:cNvPr id="14" name="Text 7"/>
          <p:cNvSpPr/>
          <p:nvPr/>
        </p:nvSpPr>
        <p:spPr>
          <a:xfrm>
            <a:off x="9038630" y="3793808"/>
            <a:ext cx="2039422" cy="1778079"/>
          </a:xfrm>
          <a:prstGeom prst="rect">
            <a:avLst/>
          </a:prstGeom>
          <a:noFill/>
          <a:ln/>
        </p:spPr>
        <p:txBody>
          <a:bodyPr wrap="square" lIns="0" tIns="0" rIns="0" bIns="0" rtlCol="0" anchor="t"/>
          <a:lstStyle/>
          <a:p>
            <a:pPr marL="0" indent="0" algn="l">
              <a:lnSpc>
                <a:spcPts val="2300"/>
              </a:lnSpc>
              <a:buNone/>
            </a:pPr>
            <a:r>
              <a:rPr lang="en-US" sz="1450" dirty="0">
                <a:solidFill>
                  <a:srgbClr val="384653"/>
                </a:solidFill>
                <a:latin typeface="Montserrat" pitchFamily="34" charset="0"/>
                <a:ea typeface="Montserrat" pitchFamily="34" charset="-122"/>
                <a:cs typeface="Montserrat" pitchFamily="34" charset="-120"/>
              </a:rPr>
              <a:t>Vínculos con Lasalle, Don Bosco y CEBANC para formación técnica especializada y acceso al talento joven.</a:t>
            </a:r>
            <a:endParaRPr lang="en-US" sz="1450" dirty="0"/>
          </a:p>
        </p:txBody>
      </p:sp>
      <p:sp>
        <p:nvSpPr>
          <p:cNvPr id="15" name="Shape 8"/>
          <p:cNvSpPr/>
          <p:nvPr/>
        </p:nvSpPr>
        <p:spPr>
          <a:xfrm>
            <a:off x="11455956" y="2132052"/>
            <a:ext cx="2427803" cy="3634026"/>
          </a:xfrm>
          <a:prstGeom prst="roundRect">
            <a:avLst>
              <a:gd name="adj" fmla="val 11532"/>
            </a:avLst>
          </a:prstGeom>
          <a:solidFill>
            <a:srgbClr val="D4E9F7"/>
          </a:solidFill>
          <a:ln w="7620">
            <a:solidFill>
              <a:srgbClr val="BACFDD"/>
            </a:solidFill>
            <a:prstDash val="solid"/>
          </a:ln>
        </p:spPr>
        <p:txBody>
          <a:bodyPr/>
          <a:lstStyle/>
          <a:p>
            <a:endParaRPr lang="es-ES"/>
          </a:p>
        </p:txBody>
      </p:sp>
      <p:pic>
        <p:nvPicPr>
          <p:cNvPr id="16" name="Image 5" descr="preencoded.png"/>
          <p:cNvPicPr>
            <a:picLocks noChangeAspect="1"/>
          </p:cNvPicPr>
          <p:nvPr/>
        </p:nvPicPr>
        <p:blipFill>
          <a:blip r:embed="rId10"/>
          <a:stretch>
            <a:fillRect/>
          </a:stretch>
        </p:blipFill>
        <p:spPr>
          <a:xfrm>
            <a:off x="11650147" y="2326243"/>
            <a:ext cx="559832" cy="559832"/>
          </a:xfrm>
          <a:prstGeom prst="rect">
            <a:avLst/>
          </a:prstGeom>
        </p:spPr>
      </p:pic>
      <p:pic>
        <p:nvPicPr>
          <p:cNvPr id="17"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04094" y="2480072"/>
            <a:ext cx="251936" cy="251936"/>
          </a:xfrm>
          <a:prstGeom prst="rect">
            <a:avLst/>
          </a:prstGeom>
        </p:spPr>
      </p:pic>
      <p:sp>
        <p:nvSpPr>
          <p:cNvPr id="18" name="Text 9"/>
          <p:cNvSpPr/>
          <p:nvPr/>
        </p:nvSpPr>
        <p:spPr>
          <a:xfrm>
            <a:off x="11650147" y="3069788"/>
            <a:ext cx="2039422" cy="613886"/>
          </a:xfrm>
          <a:prstGeom prst="rect">
            <a:avLst/>
          </a:prstGeom>
          <a:noFill/>
          <a:ln/>
        </p:spPr>
        <p:txBody>
          <a:bodyPr wrap="square" lIns="0" tIns="0" rIns="0" bIns="0" rtlCol="0" anchor="t"/>
          <a:lstStyle/>
          <a:p>
            <a:pPr marL="0" indent="0" algn="l">
              <a:lnSpc>
                <a:spcPts val="2400"/>
              </a:lnSpc>
              <a:buNone/>
            </a:pPr>
            <a:r>
              <a:rPr lang="en-US" sz="1900" b="1" dirty="0">
                <a:solidFill>
                  <a:srgbClr val="384653"/>
                </a:solidFill>
                <a:latin typeface="Barlow Bold" pitchFamily="34" charset="0"/>
                <a:ea typeface="Barlow Bold" pitchFamily="34" charset="-122"/>
                <a:cs typeface="Barlow Bold" pitchFamily="34" charset="-120"/>
              </a:rPr>
              <a:t>Programas Talent y Graduate</a:t>
            </a:r>
            <a:endParaRPr lang="en-US" sz="1900" dirty="0"/>
          </a:p>
        </p:txBody>
      </p:sp>
      <p:sp>
        <p:nvSpPr>
          <p:cNvPr id="19" name="Text 10"/>
          <p:cNvSpPr/>
          <p:nvPr/>
        </p:nvSpPr>
        <p:spPr>
          <a:xfrm>
            <a:off x="11650147" y="3793808"/>
            <a:ext cx="2039422" cy="1778079"/>
          </a:xfrm>
          <a:prstGeom prst="rect">
            <a:avLst/>
          </a:prstGeom>
          <a:noFill/>
          <a:ln/>
        </p:spPr>
        <p:txBody>
          <a:bodyPr wrap="square" lIns="0" tIns="0" rIns="0" bIns="0" rtlCol="0" anchor="t"/>
          <a:lstStyle/>
          <a:p>
            <a:pPr marL="0" indent="0" algn="l">
              <a:lnSpc>
                <a:spcPts val="2300"/>
              </a:lnSpc>
              <a:buNone/>
            </a:pPr>
            <a:r>
              <a:rPr lang="en-US" sz="1450" dirty="0">
                <a:solidFill>
                  <a:srgbClr val="384653"/>
                </a:solidFill>
                <a:latin typeface="Montserrat" pitchFamily="34" charset="0"/>
                <a:ea typeface="Montserrat" pitchFamily="34" charset="-122"/>
                <a:cs typeface="Montserrat" pitchFamily="34" charset="-120"/>
              </a:rPr>
              <a:t>Iniciativas para facilitar la primera experiencia laboral y el acceso de graduados al mercado de trabajo.</a:t>
            </a:r>
            <a:endParaRPr lang="en-US" sz="1450" dirty="0"/>
          </a:p>
        </p:txBody>
      </p:sp>
      <p:sp>
        <p:nvSpPr>
          <p:cNvPr id="20" name="Text 11"/>
          <p:cNvSpPr/>
          <p:nvPr/>
        </p:nvSpPr>
        <p:spPr>
          <a:xfrm>
            <a:off x="6232922" y="5972770"/>
            <a:ext cx="7650956" cy="236934"/>
          </a:xfrm>
          <a:prstGeom prst="rect">
            <a:avLst/>
          </a:prstGeom>
          <a:noFill/>
          <a:ln/>
        </p:spPr>
        <p:txBody>
          <a:bodyPr wrap="none" lIns="0" tIns="0" rIns="0" bIns="0" rtlCol="0" anchor="t"/>
          <a:lstStyle/>
          <a:p>
            <a:pPr marL="0" indent="0" algn="r">
              <a:lnSpc>
                <a:spcPts val="1850"/>
              </a:lnSpc>
              <a:buNone/>
            </a:pPr>
            <a:endParaRPr lang="en-US" sz="1150" dirty="0"/>
          </a:p>
        </p:txBody>
      </p:sp>
      <p:sp>
        <p:nvSpPr>
          <p:cNvPr id="21" name="Text 12"/>
          <p:cNvSpPr/>
          <p:nvPr/>
        </p:nvSpPr>
        <p:spPr>
          <a:xfrm>
            <a:off x="6232922" y="6416397"/>
            <a:ext cx="7650956" cy="236934"/>
          </a:xfrm>
          <a:prstGeom prst="rect">
            <a:avLst/>
          </a:prstGeom>
          <a:noFill/>
          <a:ln/>
        </p:spPr>
        <p:txBody>
          <a:bodyPr wrap="none" lIns="0" tIns="0" rIns="0" bIns="0" rtlCol="0" anchor="t"/>
          <a:lstStyle/>
          <a:p>
            <a:pPr marL="0" indent="0" algn="r">
              <a:lnSpc>
                <a:spcPts val="1850"/>
              </a:lnSpc>
              <a:buNone/>
            </a:pPr>
            <a:endParaRPr lang="en-US" sz="1150" dirty="0"/>
          </a:p>
        </p:txBody>
      </p:sp>
      <p:sp>
        <p:nvSpPr>
          <p:cNvPr id="22" name="Text 13"/>
          <p:cNvSpPr/>
          <p:nvPr/>
        </p:nvSpPr>
        <p:spPr>
          <a:xfrm>
            <a:off x="6232922" y="6860024"/>
            <a:ext cx="7650956" cy="236934"/>
          </a:xfrm>
          <a:prstGeom prst="rect">
            <a:avLst/>
          </a:prstGeom>
          <a:noFill/>
          <a:ln/>
        </p:spPr>
        <p:txBody>
          <a:bodyPr wrap="none" lIns="0" tIns="0" rIns="0" bIns="0" rtlCol="0" anchor="t"/>
          <a:lstStyle/>
          <a:p>
            <a:pPr marL="0" indent="0" algn="r">
              <a:lnSpc>
                <a:spcPts val="1850"/>
              </a:lnSpc>
              <a:buNone/>
            </a:pPr>
            <a:endParaRPr lang="en-US" sz="1150" dirty="0"/>
          </a:p>
        </p:txBody>
      </p:sp>
      <p:sp>
        <p:nvSpPr>
          <p:cNvPr id="23" name="Text 14"/>
          <p:cNvSpPr/>
          <p:nvPr/>
        </p:nvSpPr>
        <p:spPr>
          <a:xfrm>
            <a:off x="6232922" y="7303651"/>
            <a:ext cx="7650956" cy="236934"/>
          </a:xfrm>
          <a:prstGeom prst="rect">
            <a:avLst/>
          </a:prstGeom>
          <a:noFill/>
          <a:ln/>
        </p:spPr>
        <p:txBody>
          <a:bodyPr wrap="none" lIns="0" tIns="0" rIns="0" bIns="0" rtlCol="0" anchor="t"/>
          <a:lstStyle/>
          <a:p>
            <a:pPr marL="0" indent="0" algn="r">
              <a:lnSpc>
                <a:spcPts val="1850"/>
              </a:lnSpc>
              <a:buNone/>
            </a:pPr>
            <a:r>
              <a:rPr lang="en-US" sz="1150" dirty="0">
                <a:solidFill>
                  <a:srgbClr val="384653"/>
                </a:solidFill>
                <a:latin typeface="Montserrat" pitchFamily="34" charset="0"/>
                <a:ea typeface="Montserrat" pitchFamily="34" charset="-122"/>
                <a:cs typeface="Montserrat" pitchFamily="34" charset="-120"/>
              </a:rPr>
              <a:t>Página 13</a:t>
            </a:r>
            <a:endParaRPr lang="en-US" sz="11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188619" y="1580078"/>
            <a:ext cx="3414474" cy="262057"/>
          </a:xfrm>
          <a:prstGeom prst="rect">
            <a:avLst/>
          </a:prstGeom>
          <a:noFill/>
          <a:ln/>
        </p:spPr>
        <p:txBody>
          <a:bodyPr wrap="none" lIns="0" tIns="0" rIns="0" bIns="0" rtlCol="0" anchor="t"/>
          <a:lstStyle/>
          <a:p>
            <a:pPr marL="0" indent="0" algn="l">
              <a:lnSpc>
                <a:spcPts val="2050"/>
              </a:lnSpc>
              <a:buNone/>
            </a:pPr>
            <a:r>
              <a:rPr lang="en-US" sz="1650" b="1" dirty="0">
                <a:solidFill>
                  <a:srgbClr val="2E3C4E"/>
                </a:solidFill>
                <a:latin typeface="Barlow Bold" pitchFamily="34" charset="0"/>
                <a:ea typeface="Barlow Bold" pitchFamily="34" charset="-122"/>
                <a:cs typeface="Barlow Bold" pitchFamily="34" charset="-120"/>
              </a:rPr>
              <a:t>Compromiso con la Comunidad Local</a:t>
            </a:r>
            <a:endParaRPr lang="en-US" sz="1650" dirty="0"/>
          </a:p>
        </p:txBody>
      </p:sp>
      <p:sp>
        <p:nvSpPr>
          <p:cNvPr id="4" name="Text 1"/>
          <p:cNvSpPr/>
          <p:nvPr/>
        </p:nvSpPr>
        <p:spPr>
          <a:xfrm>
            <a:off x="4188619" y="1981557"/>
            <a:ext cx="9910763" cy="541496"/>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PLASTIGAUR mantiene un profundo compromiso con el desarrollo del territorio de Gipuzkoa y las personas que lo integran, no solo a través de colaboración económica, sino también mediante participación activa, establecimiento de relaciones y cooperación interempresarial. En 2024, PLASTIGAUR ha participado en distintas iniciativas orientadas a la creación de empleo local y la promoción de la formación:</a:t>
            </a:r>
            <a:endParaRPr lang="en-US" sz="1000" dirty="0"/>
          </a:p>
        </p:txBody>
      </p:sp>
      <p:sp>
        <p:nvSpPr>
          <p:cNvPr id="5" name="Shape 2"/>
          <p:cNvSpPr/>
          <p:nvPr/>
        </p:nvSpPr>
        <p:spPr>
          <a:xfrm>
            <a:off x="4188619" y="2826663"/>
            <a:ext cx="3241596" cy="1475899"/>
          </a:xfrm>
          <a:prstGeom prst="roundRect">
            <a:avLst>
              <a:gd name="adj" fmla="val 4956"/>
            </a:avLst>
          </a:prstGeom>
          <a:solidFill>
            <a:srgbClr val="FFFFFF"/>
          </a:solidFill>
          <a:ln/>
        </p:spPr>
        <p:txBody>
          <a:bodyPr/>
          <a:lstStyle/>
          <a:p>
            <a:endParaRPr lang="es-ES"/>
          </a:p>
        </p:txBody>
      </p:sp>
      <p:pic>
        <p:nvPicPr>
          <p:cNvPr id="6" name="Image 1" descr="preencoded.png"/>
          <p:cNvPicPr>
            <a:picLocks noChangeAspect="1"/>
          </p:cNvPicPr>
          <p:nvPr/>
        </p:nvPicPr>
        <p:blipFill>
          <a:blip r:embed="rId4"/>
          <a:stretch>
            <a:fillRect/>
          </a:stretch>
        </p:blipFill>
        <p:spPr>
          <a:xfrm>
            <a:off x="4188619" y="2811423"/>
            <a:ext cx="3241596" cy="60960"/>
          </a:xfrm>
          <a:prstGeom prst="rect">
            <a:avLst/>
          </a:prstGeom>
        </p:spPr>
      </p:pic>
      <p:pic>
        <p:nvPicPr>
          <p:cNvPr id="7" name="Image 2" descr="preencoded.png"/>
          <p:cNvPicPr>
            <a:picLocks noChangeAspect="1"/>
          </p:cNvPicPr>
          <p:nvPr/>
        </p:nvPicPr>
        <p:blipFill>
          <a:blip r:embed="rId5"/>
          <a:stretch>
            <a:fillRect/>
          </a:stretch>
        </p:blipFill>
        <p:spPr>
          <a:xfrm>
            <a:off x="5610285" y="2627590"/>
            <a:ext cx="398264" cy="398264"/>
          </a:xfrm>
          <a:prstGeom prst="rect">
            <a:avLst/>
          </a:prstGeom>
        </p:spPr>
      </p:pic>
      <p:pic>
        <p:nvPicPr>
          <p:cNvPr id="8"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9704" y="2747010"/>
            <a:ext cx="159306" cy="159306"/>
          </a:xfrm>
          <a:prstGeom prst="rect">
            <a:avLst/>
          </a:prstGeom>
        </p:spPr>
      </p:pic>
      <p:sp>
        <p:nvSpPr>
          <p:cNvPr id="9" name="Text 3"/>
          <p:cNvSpPr/>
          <p:nvPr/>
        </p:nvSpPr>
        <p:spPr>
          <a:xfrm>
            <a:off x="4336613" y="3158609"/>
            <a:ext cx="1747004" cy="218242"/>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Empleo e Inclusión</a:t>
            </a:r>
            <a:endParaRPr lang="en-US" sz="1350" dirty="0"/>
          </a:p>
        </p:txBody>
      </p:sp>
      <p:sp>
        <p:nvSpPr>
          <p:cNvPr id="10" name="Text 4"/>
          <p:cNvSpPr/>
          <p:nvPr/>
        </p:nvSpPr>
        <p:spPr>
          <a:xfrm>
            <a:off x="4336613" y="3432572"/>
            <a:ext cx="2945606" cy="721995"/>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Colaboración con EMAKTIVA, DYA Gipuzkoa y otras entidades que fomentan la inclusión y creación de empleo de colectivos en situación de vulnerabilidad.</a:t>
            </a:r>
            <a:endParaRPr lang="en-US" sz="1000" dirty="0"/>
          </a:p>
        </p:txBody>
      </p:sp>
      <p:sp>
        <p:nvSpPr>
          <p:cNvPr id="11" name="Shape 5"/>
          <p:cNvSpPr/>
          <p:nvPr/>
        </p:nvSpPr>
        <p:spPr>
          <a:xfrm>
            <a:off x="7523202" y="2826663"/>
            <a:ext cx="3241596" cy="1475899"/>
          </a:xfrm>
          <a:prstGeom prst="roundRect">
            <a:avLst>
              <a:gd name="adj" fmla="val 4956"/>
            </a:avLst>
          </a:prstGeom>
          <a:solidFill>
            <a:srgbClr val="FFFFFF"/>
          </a:solidFill>
          <a:ln/>
        </p:spPr>
        <p:txBody>
          <a:bodyPr/>
          <a:lstStyle/>
          <a:p>
            <a:endParaRPr lang="es-ES"/>
          </a:p>
        </p:txBody>
      </p:sp>
      <p:pic>
        <p:nvPicPr>
          <p:cNvPr id="12" name="Image 4" descr="preencoded.png"/>
          <p:cNvPicPr>
            <a:picLocks noChangeAspect="1"/>
          </p:cNvPicPr>
          <p:nvPr/>
        </p:nvPicPr>
        <p:blipFill>
          <a:blip r:embed="rId4"/>
          <a:stretch>
            <a:fillRect/>
          </a:stretch>
        </p:blipFill>
        <p:spPr>
          <a:xfrm>
            <a:off x="7523202" y="2811423"/>
            <a:ext cx="3241596" cy="60960"/>
          </a:xfrm>
          <a:prstGeom prst="rect">
            <a:avLst/>
          </a:prstGeom>
        </p:spPr>
      </p:pic>
      <p:pic>
        <p:nvPicPr>
          <p:cNvPr id="13" name="Image 5" descr="preencoded.png"/>
          <p:cNvPicPr>
            <a:picLocks noChangeAspect="1"/>
          </p:cNvPicPr>
          <p:nvPr/>
        </p:nvPicPr>
        <p:blipFill>
          <a:blip r:embed="rId5"/>
          <a:stretch>
            <a:fillRect/>
          </a:stretch>
        </p:blipFill>
        <p:spPr>
          <a:xfrm>
            <a:off x="8944868" y="2627590"/>
            <a:ext cx="398264" cy="398264"/>
          </a:xfrm>
          <a:prstGeom prst="rect">
            <a:avLst/>
          </a:prstGeom>
        </p:spPr>
      </p:pic>
      <p:pic>
        <p:nvPicPr>
          <p:cNvPr id="14" name="Image 6"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4288" y="2747010"/>
            <a:ext cx="159306" cy="159306"/>
          </a:xfrm>
          <a:prstGeom prst="rect">
            <a:avLst/>
          </a:prstGeom>
        </p:spPr>
      </p:pic>
      <p:sp>
        <p:nvSpPr>
          <p:cNvPr id="15" name="Text 6"/>
          <p:cNvSpPr/>
          <p:nvPr/>
        </p:nvSpPr>
        <p:spPr>
          <a:xfrm>
            <a:off x="7671197" y="3158609"/>
            <a:ext cx="1747004" cy="218242"/>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Ferias y Eventos</a:t>
            </a:r>
            <a:endParaRPr lang="en-US" sz="1350" dirty="0"/>
          </a:p>
        </p:txBody>
      </p:sp>
      <p:sp>
        <p:nvSpPr>
          <p:cNvPr id="16" name="Text 7"/>
          <p:cNvSpPr/>
          <p:nvPr/>
        </p:nvSpPr>
        <p:spPr>
          <a:xfrm>
            <a:off x="7671197" y="3432572"/>
            <a:ext cx="2945606" cy="721995"/>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Participación en Merkalan, New Culturers Gunera, feria de empleo de Cámara de Gipuzkoa e Industria Eguna para acercar la industria a la juventud.</a:t>
            </a:r>
            <a:endParaRPr lang="en-US" sz="1000" dirty="0"/>
          </a:p>
        </p:txBody>
      </p:sp>
      <p:sp>
        <p:nvSpPr>
          <p:cNvPr id="17" name="Shape 8"/>
          <p:cNvSpPr/>
          <p:nvPr/>
        </p:nvSpPr>
        <p:spPr>
          <a:xfrm>
            <a:off x="10857786" y="2826663"/>
            <a:ext cx="3241596" cy="1475899"/>
          </a:xfrm>
          <a:prstGeom prst="roundRect">
            <a:avLst>
              <a:gd name="adj" fmla="val 4956"/>
            </a:avLst>
          </a:prstGeom>
          <a:solidFill>
            <a:srgbClr val="FFFFFF"/>
          </a:solidFill>
          <a:ln/>
        </p:spPr>
        <p:txBody>
          <a:bodyPr/>
          <a:lstStyle/>
          <a:p>
            <a:endParaRPr lang="es-ES"/>
          </a:p>
        </p:txBody>
      </p:sp>
      <p:pic>
        <p:nvPicPr>
          <p:cNvPr id="18" name="Image 7" descr="preencoded.png"/>
          <p:cNvPicPr>
            <a:picLocks noChangeAspect="1"/>
          </p:cNvPicPr>
          <p:nvPr/>
        </p:nvPicPr>
        <p:blipFill>
          <a:blip r:embed="rId4"/>
          <a:stretch>
            <a:fillRect/>
          </a:stretch>
        </p:blipFill>
        <p:spPr>
          <a:xfrm>
            <a:off x="10857786" y="2811423"/>
            <a:ext cx="3241596" cy="60960"/>
          </a:xfrm>
          <a:prstGeom prst="rect">
            <a:avLst/>
          </a:prstGeom>
        </p:spPr>
      </p:pic>
      <p:pic>
        <p:nvPicPr>
          <p:cNvPr id="19" name="Image 8" descr="preencoded.png"/>
          <p:cNvPicPr>
            <a:picLocks noChangeAspect="1"/>
          </p:cNvPicPr>
          <p:nvPr/>
        </p:nvPicPr>
        <p:blipFill>
          <a:blip r:embed="rId5"/>
          <a:stretch>
            <a:fillRect/>
          </a:stretch>
        </p:blipFill>
        <p:spPr>
          <a:xfrm>
            <a:off x="12279451" y="2627590"/>
            <a:ext cx="398264" cy="398264"/>
          </a:xfrm>
          <a:prstGeom prst="rect">
            <a:avLst/>
          </a:prstGeom>
        </p:spPr>
      </p:pic>
      <p:pic>
        <p:nvPicPr>
          <p:cNvPr id="20" name="Image 9"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98871" y="2747010"/>
            <a:ext cx="159306" cy="159306"/>
          </a:xfrm>
          <a:prstGeom prst="rect">
            <a:avLst/>
          </a:prstGeom>
        </p:spPr>
      </p:pic>
      <p:sp>
        <p:nvSpPr>
          <p:cNvPr id="21" name="Text 9"/>
          <p:cNvSpPr/>
          <p:nvPr/>
        </p:nvSpPr>
        <p:spPr>
          <a:xfrm>
            <a:off x="11005780" y="3158609"/>
            <a:ext cx="1747004" cy="218242"/>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Deporte Local</a:t>
            </a:r>
            <a:endParaRPr lang="en-US" sz="1350" dirty="0"/>
          </a:p>
        </p:txBody>
      </p:sp>
      <p:sp>
        <p:nvSpPr>
          <p:cNvPr id="22" name="Text 10"/>
          <p:cNvSpPr/>
          <p:nvPr/>
        </p:nvSpPr>
        <p:spPr>
          <a:xfrm>
            <a:off x="11005780" y="3432572"/>
            <a:ext cx="2945606" cy="541496"/>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Patrocinio del equipo de baloncesto femenino de Andoain, apoyando el deporte base y la igualdad.</a:t>
            </a:r>
            <a:endParaRPr lang="en-US" sz="1000" dirty="0"/>
          </a:p>
        </p:txBody>
      </p:sp>
      <p:sp>
        <p:nvSpPr>
          <p:cNvPr id="23" name="Text 11"/>
          <p:cNvSpPr/>
          <p:nvPr/>
        </p:nvSpPr>
        <p:spPr>
          <a:xfrm>
            <a:off x="4188619" y="4441984"/>
            <a:ext cx="2146697" cy="262057"/>
          </a:xfrm>
          <a:prstGeom prst="rect">
            <a:avLst/>
          </a:prstGeom>
          <a:noFill/>
          <a:ln/>
        </p:spPr>
        <p:txBody>
          <a:bodyPr wrap="none" lIns="0" tIns="0" rIns="0" bIns="0" rtlCol="0" anchor="t"/>
          <a:lstStyle/>
          <a:p>
            <a:pPr marL="0" indent="0" algn="l">
              <a:lnSpc>
                <a:spcPts val="2050"/>
              </a:lnSpc>
              <a:buNone/>
            </a:pPr>
            <a:r>
              <a:rPr lang="en-US" sz="1650" b="1" dirty="0">
                <a:solidFill>
                  <a:srgbClr val="2E3C4E"/>
                </a:solidFill>
                <a:latin typeface="Barlow Bold" pitchFamily="34" charset="0"/>
                <a:ea typeface="Barlow Bold" pitchFamily="34" charset="-122"/>
                <a:cs typeface="Barlow Bold" pitchFamily="34" charset="-120"/>
              </a:rPr>
              <a:t>Reconocimientos 2024</a:t>
            </a:r>
            <a:endParaRPr lang="en-US" sz="1650" dirty="0"/>
          </a:p>
        </p:txBody>
      </p:sp>
      <p:sp>
        <p:nvSpPr>
          <p:cNvPr id="24" name="Shape 12"/>
          <p:cNvSpPr/>
          <p:nvPr/>
        </p:nvSpPr>
        <p:spPr>
          <a:xfrm>
            <a:off x="4188619" y="4843463"/>
            <a:ext cx="3241596" cy="822246"/>
          </a:xfrm>
          <a:prstGeom prst="roundRect">
            <a:avLst>
              <a:gd name="adj" fmla="val 24223"/>
            </a:avLst>
          </a:prstGeom>
          <a:solidFill>
            <a:srgbClr val="D4E9F7"/>
          </a:solidFill>
          <a:ln w="7620">
            <a:solidFill>
              <a:srgbClr val="BACFDD"/>
            </a:solidFill>
            <a:prstDash val="solid"/>
          </a:ln>
        </p:spPr>
        <p:txBody>
          <a:bodyPr/>
          <a:lstStyle/>
          <a:p>
            <a:endParaRPr lang="es-ES"/>
          </a:p>
        </p:txBody>
      </p:sp>
      <p:sp>
        <p:nvSpPr>
          <p:cNvPr id="25" name="Text 13"/>
          <p:cNvSpPr/>
          <p:nvPr/>
        </p:nvSpPr>
        <p:spPr>
          <a:xfrm>
            <a:off x="4328993" y="4983837"/>
            <a:ext cx="2960846" cy="360998"/>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Premio Ihobe por catalogo de productos circulares</a:t>
            </a:r>
            <a:endParaRPr lang="en-US" sz="1000" dirty="0"/>
          </a:p>
        </p:txBody>
      </p:sp>
      <p:sp>
        <p:nvSpPr>
          <p:cNvPr id="26" name="Shape 14"/>
          <p:cNvSpPr/>
          <p:nvPr/>
        </p:nvSpPr>
        <p:spPr>
          <a:xfrm>
            <a:off x="7523202" y="4843463"/>
            <a:ext cx="3241596" cy="822246"/>
          </a:xfrm>
          <a:prstGeom prst="roundRect">
            <a:avLst>
              <a:gd name="adj" fmla="val 24223"/>
            </a:avLst>
          </a:prstGeom>
          <a:solidFill>
            <a:srgbClr val="D4E9F7"/>
          </a:solidFill>
          <a:ln w="7620">
            <a:solidFill>
              <a:srgbClr val="BACFDD"/>
            </a:solidFill>
            <a:prstDash val="solid"/>
          </a:ln>
        </p:spPr>
        <p:txBody>
          <a:bodyPr/>
          <a:lstStyle/>
          <a:p>
            <a:endParaRPr lang="es-ES"/>
          </a:p>
        </p:txBody>
      </p:sp>
      <p:sp>
        <p:nvSpPr>
          <p:cNvPr id="27" name="Text 15"/>
          <p:cNvSpPr/>
          <p:nvPr/>
        </p:nvSpPr>
        <p:spPr>
          <a:xfrm>
            <a:off x="7663577" y="4983837"/>
            <a:ext cx="2960846" cy="360998"/>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ANAIP, Empresa con maca de la industria de Plásticos española y sostenible</a:t>
            </a:r>
            <a:endParaRPr lang="en-US" sz="1000" dirty="0"/>
          </a:p>
        </p:txBody>
      </p:sp>
      <p:sp>
        <p:nvSpPr>
          <p:cNvPr id="28" name="Shape 16"/>
          <p:cNvSpPr/>
          <p:nvPr/>
        </p:nvSpPr>
        <p:spPr>
          <a:xfrm>
            <a:off x="10857786" y="4843463"/>
            <a:ext cx="3241596" cy="822246"/>
          </a:xfrm>
          <a:prstGeom prst="roundRect">
            <a:avLst>
              <a:gd name="adj" fmla="val 24223"/>
            </a:avLst>
          </a:prstGeom>
          <a:solidFill>
            <a:srgbClr val="D4E9F7"/>
          </a:solidFill>
          <a:ln w="7620">
            <a:solidFill>
              <a:srgbClr val="BACFDD"/>
            </a:solidFill>
            <a:prstDash val="solid"/>
          </a:ln>
        </p:spPr>
        <p:txBody>
          <a:bodyPr/>
          <a:lstStyle/>
          <a:p>
            <a:endParaRPr lang="es-ES"/>
          </a:p>
        </p:txBody>
      </p:sp>
      <p:sp>
        <p:nvSpPr>
          <p:cNvPr id="29" name="Text 17"/>
          <p:cNvSpPr/>
          <p:nvPr/>
        </p:nvSpPr>
        <p:spPr>
          <a:xfrm>
            <a:off x="10998160" y="4983837"/>
            <a:ext cx="2960846" cy="541496"/>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Premios Etalentum, Finalistas entre empresas con mejores políticas de personas del territorio de Gipuzkoa</a:t>
            </a:r>
            <a:endParaRPr lang="en-US" sz="1000" dirty="0"/>
          </a:p>
        </p:txBody>
      </p:sp>
      <p:sp>
        <p:nvSpPr>
          <p:cNvPr id="30" name="Shape 18"/>
          <p:cNvSpPr/>
          <p:nvPr/>
        </p:nvSpPr>
        <p:spPr>
          <a:xfrm>
            <a:off x="4188619" y="5758696"/>
            <a:ext cx="4908828" cy="641747"/>
          </a:xfrm>
          <a:prstGeom prst="roundRect">
            <a:avLst>
              <a:gd name="adj" fmla="val 31035"/>
            </a:avLst>
          </a:prstGeom>
          <a:solidFill>
            <a:srgbClr val="D4E9F7"/>
          </a:solidFill>
          <a:ln w="7620">
            <a:solidFill>
              <a:srgbClr val="BACFDD"/>
            </a:solidFill>
            <a:prstDash val="solid"/>
          </a:ln>
        </p:spPr>
        <p:txBody>
          <a:bodyPr/>
          <a:lstStyle/>
          <a:p>
            <a:endParaRPr lang="es-ES"/>
          </a:p>
        </p:txBody>
      </p:sp>
      <p:sp>
        <p:nvSpPr>
          <p:cNvPr id="31" name="Text 19"/>
          <p:cNvSpPr/>
          <p:nvPr/>
        </p:nvSpPr>
        <p:spPr>
          <a:xfrm>
            <a:off x="4328993" y="5899071"/>
            <a:ext cx="4628078" cy="180499"/>
          </a:xfrm>
          <a:prstGeom prst="rect">
            <a:avLst/>
          </a:prstGeom>
          <a:noFill/>
          <a:ln/>
        </p:spPr>
        <p:txBody>
          <a:bodyPr wrap="non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Premio Naturklima, por compensación voluntaria de huella carbono</a:t>
            </a:r>
            <a:endParaRPr lang="en-US" sz="1000" dirty="0"/>
          </a:p>
        </p:txBody>
      </p:sp>
      <p:sp>
        <p:nvSpPr>
          <p:cNvPr id="32" name="Shape 20"/>
          <p:cNvSpPr/>
          <p:nvPr/>
        </p:nvSpPr>
        <p:spPr>
          <a:xfrm>
            <a:off x="9190434" y="5758696"/>
            <a:ext cx="4908947" cy="641747"/>
          </a:xfrm>
          <a:prstGeom prst="roundRect">
            <a:avLst>
              <a:gd name="adj" fmla="val 31035"/>
            </a:avLst>
          </a:prstGeom>
          <a:solidFill>
            <a:srgbClr val="D4E9F7"/>
          </a:solidFill>
          <a:ln w="7620">
            <a:solidFill>
              <a:srgbClr val="BACFDD"/>
            </a:solidFill>
            <a:prstDash val="solid"/>
          </a:ln>
        </p:spPr>
        <p:txBody>
          <a:bodyPr/>
          <a:lstStyle/>
          <a:p>
            <a:endParaRPr lang="es-ES"/>
          </a:p>
        </p:txBody>
      </p:sp>
      <p:sp>
        <p:nvSpPr>
          <p:cNvPr id="33" name="Text 21"/>
          <p:cNvSpPr/>
          <p:nvPr/>
        </p:nvSpPr>
        <p:spPr>
          <a:xfrm>
            <a:off x="9330809" y="5899071"/>
            <a:ext cx="4628198" cy="360998"/>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Premio MORE, Por rmonitorizar el uso de material reciclado por parte de los transformadores de plástico</a:t>
            </a:r>
            <a:endParaRPr lang="en-US" sz="1000" dirty="0"/>
          </a:p>
        </p:txBody>
      </p:sp>
      <p:sp>
        <p:nvSpPr>
          <p:cNvPr id="34" name="Text 22"/>
          <p:cNvSpPr/>
          <p:nvPr/>
        </p:nvSpPr>
        <p:spPr>
          <a:xfrm>
            <a:off x="4188619" y="6504980"/>
            <a:ext cx="9910763" cy="144423"/>
          </a:xfrm>
          <a:prstGeom prst="rect">
            <a:avLst/>
          </a:prstGeom>
          <a:noFill/>
          <a:ln/>
        </p:spPr>
        <p:txBody>
          <a:bodyPr wrap="none" lIns="0" tIns="0" rIns="0" bIns="0" rtlCol="0" anchor="t"/>
          <a:lstStyle/>
          <a:p>
            <a:pPr marL="0" indent="0" algn="r">
              <a:lnSpc>
                <a:spcPts val="1100"/>
              </a:lnSpc>
              <a:buNone/>
            </a:pPr>
            <a:r>
              <a:rPr lang="en-US" sz="800" dirty="0">
                <a:solidFill>
                  <a:srgbClr val="384653"/>
                </a:solidFill>
                <a:latin typeface="Montserrat" pitchFamily="34" charset="0"/>
                <a:ea typeface="Montserrat" pitchFamily="34" charset="-122"/>
                <a:cs typeface="Montserrat" pitchFamily="34" charset="-120"/>
              </a:rPr>
              <a:t>Página 14</a:t>
            </a:r>
            <a:endParaRPr lang="en-US"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40243"/>
          </a:xfrm>
          <a:prstGeom prst="rect">
            <a:avLst/>
          </a:prstGeom>
        </p:spPr>
      </p:pic>
      <p:sp>
        <p:nvSpPr>
          <p:cNvPr id="3" name="Text 0"/>
          <p:cNvSpPr/>
          <p:nvPr/>
        </p:nvSpPr>
        <p:spPr>
          <a:xfrm>
            <a:off x="1179671" y="2372320"/>
            <a:ext cx="6390918" cy="486132"/>
          </a:xfrm>
          <a:prstGeom prst="rect">
            <a:avLst/>
          </a:prstGeom>
          <a:noFill/>
          <a:ln/>
        </p:spPr>
        <p:txBody>
          <a:bodyPr wrap="none" lIns="0" tIns="0" rIns="0" bIns="0" rtlCol="0" anchor="t"/>
          <a:lstStyle/>
          <a:p>
            <a:pPr marL="0" indent="0" algn="l">
              <a:lnSpc>
                <a:spcPts val="3800"/>
              </a:lnSpc>
              <a:buNone/>
            </a:pPr>
            <a:r>
              <a:rPr lang="en-US" sz="3050" b="1" dirty="0">
                <a:solidFill>
                  <a:srgbClr val="2E3C4E"/>
                </a:solidFill>
                <a:latin typeface="Barlow Bold" pitchFamily="34" charset="0"/>
                <a:ea typeface="Barlow Bold" pitchFamily="34" charset="-122"/>
                <a:cs typeface="Barlow Bold" pitchFamily="34" charset="-120"/>
              </a:rPr>
              <a:t>2.4.Presencia Geográfica y Mercados</a:t>
            </a:r>
            <a:endParaRPr lang="en-US" sz="3050" dirty="0"/>
          </a:p>
        </p:txBody>
      </p:sp>
      <p:sp>
        <p:nvSpPr>
          <p:cNvPr id="4" name="Text 1"/>
          <p:cNvSpPr/>
          <p:nvPr/>
        </p:nvSpPr>
        <p:spPr>
          <a:xfrm>
            <a:off x="1179671" y="3135035"/>
            <a:ext cx="5323642" cy="210502"/>
          </a:xfrm>
          <a:prstGeom prst="rect">
            <a:avLst/>
          </a:prstGeom>
          <a:noFill/>
          <a:ln/>
        </p:spPr>
        <p:txBody>
          <a:bodyPr wrap="none" lIns="0" tIns="0" rIns="0" bIns="0" rtlCol="0" anchor="t"/>
          <a:lstStyle/>
          <a:p>
            <a:pPr marL="0" indent="0" algn="l">
              <a:lnSpc>
                <a:spcPts val="1650"/>
              </a:lnSpc>
              <a:buNone/>
            </a:pPr>
            <a:endParaRPr lang="en-US" sz="1150" dirty="0"/>
          </a:p>
        </p:txBody>
      </p:sp>
      <p:pic>
        <p:nvPicPr>
          <p:cNvPr id="5" name="Image 1" descr="preencoded.png"/>
          <p:cNvPicPr>
            <a:picLocks noChangeAspect="1"/>
          </p:cNvPicPr>
          <p:nvPr/>
        </p:nvPicPr>
        <p:blipFill>
          <a:blip r:embed="rId4"/>
          <a:stretch>
            <a:fillRect/>
          </a:stretch>
        </p:blipFill>
        <p:spPr>
          <a:xfrm>
            <a:off x="1641515" y="3475196"/>
            <a:ext cx="4399955" cy="3802380"/>
          </a:xfrm>
          <a:prstGeom prst="rect">
            <a:avLst/>
          </a:prstGeom>
        </p:spPr>
      </p:pic>
      <p:sp>
        <p:nvSpPr>
          <p:cNvPr id="6" name="Text 2"/>
          <p:cNvSpPr/>
          <p:nvPr/>
        </p:nvSpPr>
        <p:spPr>
          <a:xfrm>
            <a:off x="6871454" y="3135035"/>
            <a:ext cx="6586776" cy="631507"/>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PLASTIGAUR desarrolla su actividad industrial en España, con instalaciones productivas en Andoain (Gipuzkoa), desde donde se realiza la fabricación y expedición para clientes nacionales e internacionales.</a:t>
            </a:r>
            <a:endParaRPr lang="en-US" sz="1150" dirty="0"/>
          </a:p>
        </p:txBody>
      </p:sp>
      <p:sp>
        <p:nvSpPr>
          <p:cNvPr id="7" name="Text 3"/>
          <p:cNvSpPr/>
          <p:nvPr/>
        </p:nvSpPr>
        <p:spPr>
          <a:xfrm>
            <a:off x="6871454" y="3870246"/>
            <a:ext cx="6586776" cy="842010"/>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Durante 2024, el </a:t>
            </a:r>
            <a:r>
              <a:rPr lang="en-US" sz="1150" b="1" dirty="0">
                <a:solidFill>
                  <a:srgbClr val="384653"/>
                </a:solidFill>
                <a:latin typeface="Montserrat" pitchFamily="34" charset="0"/>
                <a:ea typeface="Montserrat" pitchFamily="34" charset="-122"/>
                <a:cs typeface="Montserrat" pitchFamily="34" charset="-120"/>
              </a:rPr>
              <a:t>87,73%</a:t>
            </a:r>
            <a:r>
              <a:rPr lang="en-US" sz="1150" dirty="0">
                <a:solidFill>
                  <a:srgbClr val="384653"/>
                </a:solidFill>
                <a:latin typeface="Montserrat" pitchFamily="34" charset="0"/>
                <a:ea typeface="Montserrat" pitchFamily="34" charset="-122"/>
                <a:cs typeface="Montserrat" pitchFamily="34" charset="-120"/>
              </a:rPr>
              <a:t> de los kilogramos vendidos se destinaron al mercado español, reflejando un fuerte arraigo en el entorno industrial nacional. La actividad internacional se centra principalmente en el entorno europeo, donde existen marcos regulatorios y técnicos alineados con nuestros estándares.</a:t>
            </a:r>
            <a:endParaRPr lang="en-US" sz="1150" dirty="0"/>
          </a:p>
        </p:txBody>
      </p:sp>
      <p:pic>
        <p:nvPicPr>
          <p:cNvPr id="8" name="Image 2" descr="preencoded.png"/>
          <p:cNvPicPr>
            <a:picLocks noChangeAspect="1"/>
          </p:cNvPicPr>
          <p:nvPr/>
        </p:nvPicPr>
        <p:blipFill>
          <a:blip r:embed="rId5"/>
          <a:stretch>
            <a:fillRect/>
          </a:stretch>
        </p:blipFill>
        <p:spPr>
          <a:xfrm>
            <a:off x="8591193" y="4841915"/>
            <a:ext cx="3147298" cy="1435775"/>
          </a:xfrm>
          <a:prstGeom prst="rect">
            <a:avLst/>
          </a:prstGeom>
        </p:spPr>
      </p:pic>
      <p:sp>
        <p:nvSpPr>
          <p:cNvPr id="9" name="Shape 4"/>
          <p:cNvSpPr/>
          <p:nvPr/>
        </p:nvSpPr>
        <p:spPr>
          <a:xfrm>
            <a:off x="8681442" y="6308169"/>
            <a:ext cx="147757" cy="147757"/>
          </a:xfrm>
          <a:prstGeom prst="roundRect">
            <a:avLst>
              <a:gd name="adj" fmla="val 12377"/>
            </a:avLst>
          </a:prstGeom>
          <a:solidFill>
            <a:srgbClr val="0C2C41"/>
          </a:solidFill>
          <a:ln/>
        </p:spPr>
        <p:txBody>
          <a:bodyPr/>
          <a:lstStyle/>
          <a:p>
            <a:endParaRPr lang="es-ES"/>
          </a:p>
        </p:txBody>
      </p:sp>
      <p:sp>
        <p:nvSpPr>
          <p:cNvPr id="10" name="Text 5"/>
          <p:cNvSpPr/>
          <p:nvPr/>
        </p:nvSpPr>
        <p:spPr>
          <a:xfrm>
            <a:off x="8890159" y="6308169"/>
            <a:ext cx="648533" cy="147876"/>
          </a:xfrm>
          <a:prstGeom prst="rect">
            <a:avLst/>
          </a:prstGeom>
          <a:noFill/>
          <a:ln/>
        </p:spPr>
        <p:txBody>
          <a:bodyPr wrap="none" lIns="0" tIns="0" rIns="0" bIns="0" rtlCol="0" anchor="t"/>
          <a:lstStyle/>
          <a:p>
            <a:pPr marL="0" indent="0" algn="l">
              <a:lnSpc>
                <a:spcPts val="1150"/>
              </a:lnSpc>
              <a:buNone/>
            </a:pPr>
            <a:r>
              <a:rPr lang="en-US" sz="1150" dirty="0">
                <a:solidFill>
                  <a:srgbClr val="384653"/>
                </a:solidFill>
                <a:latin typeface="Montserrat" pitchFamily="34" charset="0"/>
                <a:ea typeface="Montserrat" pitchFamily="34" charset="-122"/>
                <a:cs typeface="Montserrat" pitchFamily="34" charset="-120"/>
              </a:rPr>
              <a:t>Nacional</a:t>
            </a:r>
            <a:endParaRPr lang="en-US" sz="1150" dirty="0"/>
          </a:p>
        </p:txBody>
      </p:sp>
      <p:sp>
        <p:nvSpPr>
          <p:cNvPr id="11" name="Shape 6"/>
          <p:cNvSpPr/>
          <p:nvPr/>
        </p:nvSpPr>
        <p:spPr>
          <a:xfrm>
            <a:off x="9952434" y="6308169"/>
            <a:ext cx="147757" cy="147757"/>
          </a:xfrm>
          <a:prstGeom prst="roundRect">
            <a:avLst>
              <a:gd name="adj" fmla="val 12377"/>
            </a:avLst>
          </a:prstGeom>
          <a:solidFill>
            <a:srgbClr val="1E72A7"/>
          </a:solidFill>
          <a:ln/>
        </p:spPr>
        <p:txBody>
          <a:bodyPr/>
          <a:lstStyle/>
          <a:p>
            <a:endParaRPr lang="es-ES"/>
          </a:p>
        </p:txBody>
      </p:sp>
      <p:sp>
        <p:nvSpPr>
          <p:cNvPr id="12" name="Text 7"/>
          <p:cNvSpPr/>
          <p:nvPr/>
        </p:nvSpPr>
        <p:spPr>
          <a:xfrm>
            <a:off x="10161151" y="6308169"/>
            <a:ext cx="215979" cy="147876"/>
          </a:xfrm>
          <a:prstGeom prst="rect">
            <a:avLst/>
          </a:prstGeom>
          <a:noFill/>
          <a:ln/>
        </p:spPr>
        <p:txBody>
          <a:bodyPr wrap="none" lIns="0" tIns="0" rIns="0" bIns="0" rtlCol="0" anchor="t"/>
          <a:lstStyle/>
          <a:p>
            <a:pPr marL="0" indent="0" algn="l">
              <a:lnSpc>
                <a:spcPts val="1150"/>
              </a:lnSpc>
              <a:buNone/>
            </a:pPr>
            <a:r>
              <a:rPr lang="en-US" sz="1150" dirty="0">
                <a:solidFill>
                  <a:srgbClr val="384653"/>
                </a:solidFill>
                <a:latin typeface="Montserrat" pitchFamily="34" charset="0"/>
                <a:ea typeface="Montserrat" pitchFamily="34" charset="-122"/>
                <a:cs typeface="Montserrat" pitchFamily="34" charset="-120"/>
              </a:rPr>
              <a:t>UE</a:t>
            </a:r>
            <a:endParaRPr lang="en-US" sz="1150" dirty="0"/>
          </a:p>
        </p:txBody>
      </p:sp>
      <p:sp>
        <p:nvSpPr>
          <p:cNvPr id="13" name="Shape 8"/>
          <p:cNvSpPr/>
          <p:nvPr/>
        </p:nvSpPr>
        <p:spPr>
          <a:xfrm>
            <a:off x="10790992" y="6308169"/>
            <a:ext cx="147757" cy="147757"/>
          </a:xfrm>
          <a:prstGeom prst="roundRect">
            <a:avLst>
              <a:gd name="adj" fmla="val 12377"/>
            </a:avLst>
          </a:prstGeom>
          <a:solidFill>
            <a:srgbClr val="5CAEE2"/>
          </a:solidFill>
          <a:ln/>
        </p:spPr>
        <p:txBody>
          <a:bodyPr/>
          <a:lstStyle/>
          <a:p>
            <a:endParaRPr lang="es-ES"/>
          </a:p>
        </p:txBody>
      </p:sp>
      <p:sp>
        <p:nvSpPr>
          <p:cNvPr id="14" name="Text 9"/>
          <p:cNvSpPr/>
          <p:nvPr/>
        </p:nvSpPr>
        <p:spPr>
          <a:xfrm>
            <a:off x="10999708" y="6308169"/>
            <a:ext cx="738783" cy="295751"/>
          </a:xfrm>
          <a:prstGeom prst="rect">
            <a:avLst/>
          </a:prstGeom>
          <a:noFill/>
          <a:ln/>
        </p:spPr>
        <p:txBody>
          <a:bodyPr wrap="square" lIns="0" tIns="0" rIns="0" bIns="0" rtlCol="0" anchor="t"/>
          <a:lstStyle/>
          <a:p>
            <a:pPr marL="0" indent="0" algn="l">
              <a:lnSpc>
                <a:spcPts val="1150"/>
              </a:lnSpc>
              <a:buNone/>
            </a:pPr>
            <a:r>
              <a:rPr lang="en-US" sz="1150" dirty="0">
                <a:solidFill>
                  <a:srgbClr val="384653"/>
                </a:solidFill>
                <a:latin typeface="Montserrat" pitchFamily="34" charset="0"/>
                <a:ea typeface="Montserrat" pitchFamily="34" charset="-122"/>
                <a:cs typeface="Montserrat" pitchFamily="34" charset="-120"/>
              </a:rPr>
              <a:t>Resto Mundo</a:t>
            </a:r>
            <a:endParaRPr lang="en-US" sz="1150" dirty="0"/>
          </a:p>
        </p:txBody>
      </p:sp>
      <p:sp>
        <p:nvSpPr>
          <p:cNvPr id="15" name="Text 10"/>
          <p:cNvSpPr/>
          <p:nvPr/>
        </p:nvSpPr>
        <p:spPr>
          <a:xfrm>
            <a:off x="1179671" y="7536894"/>
            <a:ext cx="12271058" cy="168235"/>
          </a:xfrm>
          <a:prstGeom prst="rect">
            <a:avLst/>
          </a:prstGeom>
          <a:noFill/>
          <a:ln/>
        </p:spPr>
        <p:txBody>
          <a:bodyPr wrap="none" lIns="0" tIns="0" rIns="0" bIns="0" rtlCol="0" anchor="t"/>
          <a:lstStyle/>
          <a:p>
            <a:pPr marL="0" indent="0" algn="r">
              <a:lnSpc>
                <a:spcPts val="1300"/>
              </a:lnSpc>
              <a:buNone/>
            </a:pPr>
            <a:r>
              <a:rPr lang="en-US" sz="900" dirty="0">
                <a:solidFill>
                  <a:srgbClr val="384653"/>
                </a:solidFill>
                <a:latin typeface="Montserrat" pitchFamily="34" charset="0"/>
                <a:ea typeface="Montserrat" pitchFamily="34" charset="-122"/>
                <a:cs typeface="Montserrat" pitchFamily="34" charset="-120"/>
              </a:rPr>
              <a:t>Página 15</a:t>
            </a: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241244" y="1369338"/>
            <a:ext cx="6852642" cy="480060"/>
          </a:xfrm>
          <a:prstGeom prst="rect">
            <a:avLst/>
          </a:prstGeom>
          <a:noFill/>
          <a:ln/>
        </p:spPr>
        <p:txBody>
          <a:bodyPr wrap="none" lIns="0" tIns="0" rIns="0" bIns="0" rtlCol="0" anchor="t"/>
          <a:lstStyle/>
          <a:p>
            <a:pPr marL="0" indent="0" algn="l">
              <a:lnSpc>
                <a:spcPts val="3750"/>
              </a:lnSpc>
              <a:buNone/>
            </a:pPr>
            <a:r>
              <a:rPr lang="en-US" sz="3000" b="1" dirty="0">
                <a:solidFill>
                  <a:srgbClr val="2E3C4E"/>
                </a:solidFill>
                <a:latin typeface="Barlow Bold" pitchFamily="34" charset="0"/>
                <a:ea typeface="Barlow Bold" pitchFamily="34" charset="-122"/>
                <a:cs typeface="Barlow Bold" pitchFamily="34" charset="-120"/>
              </a:rPr>
              <a:t>2.5. Temas de Sostenibilidad Prioritarios</a:t>
            </a:r>
            <a:endParaRPr lang="en-US" sz="3000" dirty="0"/>
          </a:p>
        </p:txBody>
      </p:sp>
      <p:sp>
        <p:nvSpPr>
          <p:cNvPr id="4" name="Text 1"/>
          <p:cNvSpPr/>
          <p:nvPr/>
        </p:nvSpPr>
        <p:spPr>
          <a:xfrm>
            <a:off x="4241244" y="2017871"/>
            <a:ext cx="9805511" cy="619720"/>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En ausencia de un análisis formal de materialidad específico para esta memoria, PLASTIGAUR ha identificado sus temas de sostenibilidad prioritarios basándose en la naturaleza de su actividad industrial, su sistema de gestión integrado, las obligaciones legales y regulatorias, y los requisitos del estándar VSME.</a:t>
            </a:r>
            <a:endParaRPr lang="en-US" sz="1100" dirty="0"/>
          </a:p>
        </p:txBody>
      </p:sp>
      <p:sp>
        <p:nvSpPr>
          <p:cNvPr id="5" name="Text 2"/>
          <p:cNvSpPr/>
          <p:nvPr/>
        </p:nvSpPr>
        <p:spPr>
          <a:xfrm>
            <a:off x="4241244" y="2763917"/>
            <a:ext cx="9805511" cy="826294"/>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La fabricación de envases y embalajes flexibles de polietileno genera impactos ambientales (consumo de recursos, emisiones, residuos) y sociales (seguridad, salud, condiciones laborales). Estos aspectos son gestionados y controlados mediante los sistemas certificados de la empresa y procesos de mejora continua, en línea con el marco normativo aplicable y las expectativas de clientes y certificaciones voluntarias.</a:t>
            </a:r>
            <a:endParaRPr lang="en-US" sz="1100" dirty="0"/>
          </a:p>
        </p:txBody>
      </p:sp>
      <p:sp>
        <p:nvSpPr>
          <p:cNvPr id="6" name="Shape 3"/>
          <p:cNvSpPr/>
          <p:nvPr/>
        </p:nvSpPr>
        <p:spPr>
          <a:xfrm>
            <a:off x="4241244" y="3716536"/>
            <a:ext cx="3193613" cy="2852023"/>
          </a:xfrm>
          <a:prstGeom prst="roundRect">
            <a:avLst>
              <a:gd name="adj" fmla="val 7675"/>
            </a:avLst>
          </a:prstGeom>
          <a:solidFill>
            <a:srgbClr val="D4E9F7"/>
          </a:solidFill>
          <a:ln w="7620">
            <a:solidFill>
              <a:srgbClr val="BACFDD"/>
            </a:solidFill>
            <a:prstDash val="solid"/>
          </a:ln>
        </p:spPr>
        <p:txBody>
          <a:bodyPr/>
          <a:lstStyle/>
          <a:p>
            <a:endParaRPr lang="es-ES"/>
          </a:p>
        </p:txBody>
      </p:sp>
      <p:pic>
        <p:nvPicPr>
          <p:cNvPr id="7" name="Image 1" descr="preencoded.png"/>
          <p:cNvPicPr>
            <a:picLocks noChangeAspect="1"/>
          </p:cNvPicPr>
          <p:nvPr/>
        </p:nvPicPr>
        <p:blipFill>
          <a:blip r:embed="rId4"/>
          <a:stretch>
            <a:fillRect/>
          </a:stretch>
        </p:blipFill>
        <p:spPr>
          <a:xfrm>
            <a:off x="4394716" y="3870008"/>
            <a:ext cx="437793" cy="437793"/>
          </a:xfrm>
          <a:prstGeom prst="rect">
            <a:avLst/>
          </a:prstGeom>
        </p:spPr>
      </p:pic>
      <p:pic>
        <p:nvPicPr>
          <p:cNvPr id="8"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5088" y="3990380"/>
            <a:ext cx="196929" cy="196929"/>
          </a:xfrm>
          <a:prstGeom prst="rect">
            <a:avLst/>
          </a:prstGeom>
        </p:spPr>
      </p:pic>
      <p:sp>
        <p:nvSpPr>
          <p:cNvPr id="9" name="Text 4"/>
          <p:cNvSpPr/>
          <p:nvPr/>
        </p:nvSpPr>
        <p:spPr>
          <a:xfrm>
            <a:off x="4394716" y="4420076"/>
            <a:ext cx="2886670" cy="165259"/>
          </a:xfrm>
          <a:prstGeom prst="rect">
            <a:avLst/>
          </a:prstGeom>
          <a:noFill/>
          <a:ln/>
        </p:spPr>
        <p:txBody>
          <a:bodyPr wrap="non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Temas Ambientales</a:t>
            </a:r>
            <a:endParaRPr lang="en-US" sz="900" dirty="0"/>
          </a:p>
        </p:txBody>
      </p:sp>
      <p:sp>
        <p:nvSpPr>
          <p:cNvPr id="10" name="Text 5"/>
          <p:cNvSpPr/>
          <p:nvPr/>
        </p:nvSpPr>
        <p:spPr>
          <a:xfrm>
            <a:off x="4394716" y="4652724"/>
            <a:ext cx="2886670" cy="1859554"/>
          </a:xfrm>
          <a:prstGeom prst="rect">
            <a:avLst/>
          </a:prstGeom>
          <a:noFill/>
          <a:ln/>
        </p:spPr>
        <p:txBody>
          <a:bodyPr wrap="square" lIns="0" tIns="0" rIns="0" bIns="0" rtlCol="0" anchor="t"/>
          <a:lstStyle/>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Cambio climático y energía</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Emisiones de gases de efecto invernadero</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Consumo de recursos, materiales y circularidad</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Generación y gestión de residuos</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Contaminación del aire, del agua y del suelo</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Pérdida de Granza y microplásticos</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Biodiversidad y uso del suelo</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Gestión del agua</a:t>
            </a:r>
            <a:endParaRPr lang="en-US" sz="1100" dirty="0"/>
          </a:p>
        </p:txBody>
      </p:sp>
      <p:sp>
        <p:nvSpPr>
          <p:cNvPr id="11" name="Shape 6"/>
          <p:cNvSpPr/>
          <p:nvPr/>
        </p:nvSpPr>
        <p:spPr>
          <a:xfrm>
            <a:off x="7547134" y="3716536"/>
            <a:ext cx="3193613" cy="2852023"/>
          </a:xfrm>
          <a:prstGeom prst="roundRect">
            <a:avLst>
              <a:gd name="adj" fmla="val 7675"/>
            </a:avLst>
          </a:prstGeom>
          <a:solidFill>
            <a:srgbClr val="D4E9F7"/>
          </a:solidFill>
          <a:ln w="7620">
            <a:solidFill>
              <a:srgbClr val="BACFDD"/>
            </a:solidFill>
            <a:prstDash val="solid"/>
          </a:ln>
        </p:spPr>
        <p:txBody>
          <a:bodyPr/>
          <a:lstStyle/>
          <a:p>
            <a:endParaRPr lang="es-ES"/>
          </a:p>
        </p:txBody>
      </p:sp>
      <p:pic>
        <p:nvPicPr>
          <p:cNvPr id="12" name="Image 3" descr="preencoded.png"/>
          <p:cNvPicPr>
            <a:picLocks noChangeAspect="1"/>
          </p:cNvPicPr>
          <p:nvPr/>
        </p:nvPicPr>
        <p:blipFill>
          <a:blip r:embed="rId7"/>
          <a:stretch>
            <a:fillRect/>
          </a:stretch>
        </p:blipFill>
        <p:spPr>
          <a:xfrm>
            <a:off x="7700605" y="3870008"/>
            <a:ext cx="437793" cy="437793"/>
          </a:xfrm>
          <a:prstGeom prst="rect">
            <a:avLst/>
          </a:prstGeom>
        </p:spPr>
      </p:pic>
      <p:pic>
        <p:nvPicPr>
          <p:cNvPr id="13"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20978" y="3990380"/>
            <a:ext cx="196929" cy="196929"/>
          </a:xfrm>
          <a:prstGeom prst="rect">
            <a:avLst/>
          </a:prstGeom>
        </p:spPr>
      </p:pic>
      <p:sp>
        <p:nvSpPr>
          <p:cNvPr id="14" name="Text 7"/>
          <p:cNvSpPr/>
          <p:nvPr/>
        </p:nvSpPr>
        <p:spPr>
          <a:xfrm>
            <a:off x="7700605" y="4420076"/>
            <a:ext cx="2886670" cy="165259"/>
          </a:xfrm>
          <a:prstGeom prst="rect">
            <a:avLst/>
          </a:prstGeom>
          <a:noFill/>
          <a:ln/>
        </p:spPr>
        <p:txBody>
          <a:bodyPr wrap="non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Temas Sociales</a:t>
            </a:r>
            <a:endParaRPr lang="en-US" sz="900" dirty="0"/>
          </a:p>
        </p:txBody>
      </p:sp>
      <p:sp>
        <p:nvSpPr>
          <p:cNvPr id="15" name="Text 8"/>
          <p:cNvSpPr/>
          <p:nvPr/>
        </p:nvSpPr>
        <p:spPr>
          <a:xfrm>
            <a:off x="7700605" y="4652724"/>
            <a:ext cx="2886670" cy="1446319"/>
          </a:xfrm>
          <a:prstGeom prst="rect">
            <a:avLst/>
          </a:prstGeom>
          <a:noFill/>
          <a:ln/>
        </p:spPr>
        <p:txBody>
          <a:bodyPr wrap="square" lIns="0" tIns="0" rIns="0" bIns="0" rtlCol="0" anchor="t"/>
          <a:lstStyle/>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Empleo y estabilidad laboral</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Salud y seguridad en el trabajo</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Formación y desarrollo profesional</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Igualdad de oportunidades</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Diversidad e inclusión</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Respeto de los derechos humanos en el ámbito del personal propio</a:t>
            </a:r>
            <a:endParaRPr lang="en-US" sz="1100" dirty="0"/>
          </a:p>
        </p:txBody>
      </p:sp>
      <p:sp>
        <p:nvSpPr>
          <p:cNvPr id="16" name="Shape 9"/>
          <p:cNvSpPr/>
          <p:nvPr/>
        </p:nvSpPr>
        <p:spPr>
          <a:xfrm>
            <a:off x="10853023" y="3716536"/>
            <a:ext cx="3193613" cy="2852023"/>
          </a:xfrm>
          <a:prstGeom prst="roundRect">
            <a:avLst>
              <a:gd name="adj" fmla="val 7675"/>
            </a:avLst>
          </a:prstGeom>
          <a:solidFill>
            <a:srgbClr val="D4E9F7"/>
          </a:solidFill>
          <a:ln w="7620">
            <a:solidFill>
              <a:srgbClr val="BACFDD"/>
            </a:solidFill>
            <a:prstDash val="solid"/>
          </a:ln>
        </p:spPr>
        <p:txBody>
          <a:bodyPr/>
          <a:lstStyle/>
          <a:p>
            <a:endParaRPr lang="es-ES"/>
          </a:p>
        </p:txBody>
      </p:sp>
      <p:pic>
        <p:nvPicPr>
          <p:cNvPr id="17" name="Image 5" descr="preencoded.png"/>
          <p:cNvPicPr>
            <a:picLocks noChangeAspect="1"/>
          </p:cNvPicPr>
          <p:nvPr/>
        </p:nvPicPr>
        <p:blipFill>
          <a:blip r:embed="rId10"/>
          <a:stretch>
            <a:fillRect/>
          </a:stretch>
        </p:blipFill>
        <p:spPr>
          <a:xfrm>
            <a:off x="11006495" y="3870008"/>
            <a:ext cx="437793" cy="437793"/>
          </a:xfrm>
          <a:prstGeom prst="rect">
            <a:avLst/>
          </a:prstGeom>
        </p:spPr>
      </p:pic>
      <p:pic>
        <p:nvPicPr>
          <p:cNvPr id="18"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26867" y="3990380"/>
            <a:ext cx="196929" cy="196929"/>
          </a:xfrm>
          <a:prstGeom prst="rect">
            <a:avLst/>
          </a:prstGeom>
        </p:spPr>
      </p:pic>
      <p:sp>
        <p:nvSpPr>
          <p:cNvPr id="19" name="Text 10"/>
          <p:cNvSpPr/>
          <p:nvPr/>
        </p:nvSpPr>
        <p:spPr>
          <a:xfrm>
            <a:off x="11006495" y="4420076"/>
            <a:ext cx="2886670" cy="165259"/>
          </a:xfrm>
          <a:prstGeom prst="rect">
            <a:avLst/>
          </a:prstGeom>
          <a:noFill/>
          <a:ln/>
        </p:spPr>
        <p:txBody>
          <a:bodyPr wrap="non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Temas de Gobernanza</a:t>
            </a:r>
            <a:endParaRPr lang="en-US" sz="900" dirty="0"/>
          </a:p>
        </p:txBody>
      </p:sp>
      <p:sp>
        <p:nvSpPr>
          <p:cNvPr id="20" name="Text 11"/>
          <p:cNvSpPr/>
          <p:nvPr/>
        </p:nvSpPr>
        <p:spPr>
          <a:xfrm>
            <a:off x="11006495" y="4652724"/>
            <a:ext cx="2886670" cy="1033085"/>
          </a:xfrm>
          <a:prstGeom prst="rect">
            <a:avLst/>
          </a:prstGeom>
          <a:noFill/>
          <a:ln/>
        </p:spPr>
        <p:txBody>
          <a:bodyPr wrap="square" lIns="0" tIns="0" rIns="0" bIns="0" rtlCol="0" anchor="t"/>
          <a:lstStyle/>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Ética y cumplimiento normativo</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Conducta empresarial responsable</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Gestión de la cadena de suministro</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Transparencia, reporting y diálogo con los grupos de interés</a:t>
            </a:r>
            <a:endParaRPr lang="en-US" sz="1100" dirty="0"/>
          </a:p>
        </p:txBody>
      </p:sp>
      <p:sp>
        <p:nvSpPr>
          <p:cNvPr id="21" name="Text 12"/>
          <p:cNvSpPr/>
          <p:nvPr/>
        </p:nvSpPr>
        <p:spPr>
          <a:xfrm>
            <a:off x="4241244" y="6694884"/>
            <a:ext cx="9805511" cy="165259"/>
          </a:xfrm>
          <a:prstGeom prst="rect">
            <a:avLst/>
          </a:prstGeom>
          <a:noFill/>
          <a:ln/>
        </p:spPr>
        <p:txBody>
          <a:bodyPr wrap="none" lIns="0" tIns="0" rIns="0" bIns="0" rtlCol="0" anchor="t"/>
          <a:lstStyle/>
          <a:p>
            <a:pPr marL="0" indent="0" algn="r">
              <a:lnSpc>
                <a:spcPts val="1300"/>
              </a:lnSpc>
              <a:buNone/>
            </a:pPr>
            <a:r>
              <a:rPr lang="en-US" sz="900" dirty="0">
                <a:solidFill>
                  <a:srgbClr val="384653"/>
                </a:solidFill>
                <a:latin typeface="Montserrat" pitchFamily="34" charset="0"/>
                <a:ea typeface="Montserrat" pitchFamily="34" charset="-122"/>
                <a:cs typeface="Montserrat" pitchFamily="34" charset="-120"/>
              </a:rPr>
              <a:t>Página 16</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76843" y="774144"/>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4" name="Text 1"/>
          <p:cNvSpPr/>
          <p:nvPr/>
        </p:nvSpPr>
        <p:spPr>
          <a:xfrm>
            <a:off x="6176843" y="1214795"/>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5" name="Text 2"/>
          <p:cNvSpPr/>
          <p:nvPr/>
        </p:nvSpPr>
        <p:spPr>
          <a:xfrm>
            <a:off x="6176843" y="1714381"/>
            <a:ext cx="7763113" cy="2351008"/>
          </a:xfrm>
          <a:prstGeom prst="rect">
            <a:avLst/>
          </a:prstGeom>
          <a:noFill/>
          <a:ln/>
        </p:spPr>
        <p:txBody>
          <a:bodyPr wrap="square" lIns="0" tIns="0" rIns="0" bIns="0" rtlCol="0" anchor="t"/>
          <a:lstStyle/>
          <a:p>
            <a:pPr marL="0" indent="0" algn="l">
              <a:lnSpc>
                <a:spcPts val="6150"/>
              </a:lnSpc>
              <a:buNone/>
            </a:pPr>
            <a:r>
              <a:rPr lang="en-US" sz="4900" b="1" dirty="0">
                <a:solidFill>
                  <a:srgbClr val="2E3C4E"/>
                </a:solidFill>
                <a:latin typeface="Barlow Bold" pitchFamily="34" charset="0"/>
                <a:ea typeface="Barlow Bold" pitchFamily="34" charset="-122"/>
                <a:cs typeface="Barlow Bold" pitchFamily="34" charset="-120"/>
              </a:rPr>
              <a:t>III. Enfoque de Sostenibilidad y Estrategia de Transición</a:t>
            </a:r>
            <a:endParaRPr lang="en-US" sz="4900" dirty="0"/>
          </a:p>
        </p:txBody>
      </p:sp>
      <p:sp>
        <p:nvSpPr>
          <p:cNvPr id="6" name="Text 3"/>
          <p:cNvSpPr/>
          <p:nvPr/>
        </p:nvSpPr>
        <p:spPr>
          <a:xfrm>
            <a:off x="6176843" y="4301133"/>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7" name="Text 4"/>
          <p:cNvSpPr/>
          <p:nvPr/>
        </p:nvSpPr>
        <p:spPr>
          <a:xfrm>
            <a:off x="6176843" y="4741783"/>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8" name="Text 5"/>
          <p:cNvSpPr/>
          <p:nvPr/>
        </p:nvSpPr>
        <p:spPr>
          <a:xfrm>
            <a:off x="6176843" y="5182433"/>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9" name="Text 6"/>
          <p:cNvSpPr/>
          <p:nvPr/>
        </p:nvSpPr>
        <p:spPr>
          <a:xfrm>
            <a:off x="6176843" y="5623084"/>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10" name="Text 7"/>
          <p:cNvSpPr/>
          <p:nvPr/>
        </p:nvSpPr>
        <p:spPr>
          <a:xfrm>
            <a:off x="6176843" y="6063734"/>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11" name="Text 8"/>
          <p:cNvSpPr/>
          <p:nvPr/>
        </p:nvSpPr>
        <p:spPr>
          <a:xfrm>
            <a:off x="6176843" y="6504384"/>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12" name="Text 9"/>
          <p:cNvSpPr/>
          <p:nvPr/>
        </p:nvSpPr>
        <p:spPr>
          <a:xfrm>
            <a:off x="6176843" y="6945035"/>
            <a:ext cx="7763113" cy="263843"/>
          </a:xfrm>
          <a:prstGeom prst="rect">
            <a:avLst/>
          </a:prstGeom>
          <a:noFill/>
          <a:ln/>
        </p:spPr>
        <p:txBody>
          <a:bodyPr wrap="none" lIns="0" tIns="0" rIns="0" bIns="0" rtlCol="0" anchor="t"/>
          <a:lstStyle/>
          <a:p>
            <a:pPr marL="0" indent="0" algn="l">
              <a:lnSpc>
                <a:spcPts val="2050"/>
              </a:lnSpc>
              <a:buNone/>
            </a:pPr>
            <a:endParaRPr lang="en-US" sz="1350" dirty="0"/>
          </a:p>
        </p:txBody>
      </p:sp>
      <p:sp>
        <p:nvSpPr>
          <p:cNvPr id="13" name="Text 10"/>
          <p:cNvSpPr/>
          <p:nvPr/>
        </p:nvSpPr>
        <p:spPr>
          <a:xfrm>
            <a:off x="6176843" y="7385685"/>
            <a:ext cx="7763113" cy="211098"/>
          </a:xfrm>
          <a:prstGeom prst="rect">
            <a:avLst/>
          </a:prstGeom>
          <a:noFill/>
          <a:ln/>
        </p:spPr>
        <p:txBody>
          <a:bodyPr wrap="none" lIns="0" tIns="0" rIns="0" bIns="0" rtlCol="0" anchor="t"/>
          <a:lstStyle/>
          <a:p>
            <a:pPr marL="0" indent="0" algn="r">
              <a:lnSpc>
                <a:spcPts val="1650"/>
              </a:lnSpc>
              <a:buNone/>
            </a:pPr>
            <a:r>
              <a:rPr lang="en-US" sz="1050" dirty="0">
                <a:solidFill>
                  <a:srgbClr val="384653"/>
                </a:solidFill>
                <a:latin typeface="Montserrat" pitchFamily="34" charset="0"/>
                <a:ea typeface="Montserrat" pitchFamily="34" charset="-122"/>
                <a:cs typeface="Montserrat" pitchFamily="34" charset="-120"/>
              </a:rPr>
              <a:t>Página 17</a:t>
            </a:r>
            <a:endParaRPr lang="en-US" sz="10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349829" y="871657"/>
            <a:ext cx="8774073" cy="569238"/>
          </a:xfrm>
          <a:prstGeom prst="rect">
            <a:avLst/>
          </a:prstGeom>
          <a:noFill/>
          <a:ln/>
        </p:spPr>
        <p:txBody>
          <a:bodyPr wrap="none" lIns="0" tIns="0" rIns="0" bIns="0" rtlCol="0" anchor="t"/>
          <a:lstStyle/>
          <a:p>
            <a:pPr marL="0" indent="0" algn="l">
              <a:lnSpc>
                <a:spcPts val="4450"/>
              </a:lnSpc>
              <a:buNone/>
            </a:pPr>
            <a:r>
              <a:rPr lang="en-US" sz="3550" b="1" dirty="0">
                <a:solidFill>
                  <a:srgbClr val="2E3C4E"/>
                </a:solidFill>
                <a:latin typeface="Barlow Bold" pitchFamily="34" charset="0"/>
                <a:ea typeface="Barlow Bold" pitchFamily="34" charset="-122"/>
                <a:cs typeface="Barlow Bold" pitchFamily="34" charset="-120"/>
              </a:rPr>
              <a:t>3.1.Propósito, Misión y Valores de Plastigaur</a:t>
            </a:r>
            <a:endParaRPr lang="en-US" sz="3550" dirty="0"/>
          </a:p>
        </p:txBody>
      </p:sp>
      <p:sp>
        <p:nvSpPr>
          <p:cNvPr id="4" name="Text 1"/>
          <p:cNvSpPr/>
          <p:nvPr/>
        </p:nvSpPr>
        <p:spPr>
          <a:xfrm>
            <a:off x="4349829" y="1677829"/>
            <a:ext cx="9588341" cy="264914"/>
          </a:xfrm>
          <a:prstGeom prst="rect">
            <a:avLst/>
          </a:prstGeom>
          <a:noFill/>
          <a:ln/>
        </p:spPr>
        <p:txBody>
          <a:bodyPr wrap="none" lIns="0" tIns="0" rIns="0" bIns="0" rtlCol="0" anchor="t"/>
          <a:lstStyle/>
          <a:p>
            <a:pPr marL="0" indent="0" algn="l">
              <a:lnSpc>
                <a:spcPts val="2050"/>
              </a:lnSpc>
              <a:buNone/>
            </a:pPr>
            <a:endParaRPr lang="en-US" sz="1350" dirty="0"/>
          </a:p>
        </p:txBody>
      </p:sp>
      <p:sp>
        <p:nvSpPr>
          <p:cNvPr id="5" name="Shape 2"/>
          <p:cNvSpPr/>
          <p:nvPr/>
        </p:nvSpPr>
        <p:spPr>
          <a:xfrm>
            <a:off x="4349829" y="2120384"/>
            <a:ext cx="4715113" cy="2742367"/>
          </a:xfrm>
          <a:prstGeom prst="roundRect">
            <a:avLst>
              <a:gd name="adj" fmla="val 9467"/>
            </a:avLst>
          </a:prstGeom>
          <a:solidFill>
            <a:srgbClr val="D4E9F7"/>
          </a:solidFill>
          <a:ln w="7620">
            <a:solidFill>
              <a:srgbClr val="BACFDD"/>
            </a:solidFill>
            <a:prstDash val="solid"/>
          </a:ln>
        </p:spPr>
        <p:txBody>
          <a:bodyPr/>
          <a:lstStyle/>
          <a:p>
            <a:endParaRPr lang="es-ES"/>
          </a:p>
        </p:txBody>
      </p:sp>
      <p:pic>
        <p:nvPicPr>
          <p:cNvPr id="6" name="Image 1" descr="preencoded.png"/>
          <p:cNvPicPr>
            <a:picLocks noChangeAspect="1"/>
          </p:cNvPicPr>
          <p:nvPr/>
        </p:nvPicPr>
        <p:blipFill>
          <a:blip r:embed="rId4"/>
          <a:stretch>
            <a:fillRect/>
          </a:stretch>
        </p:blipFill>
        <p:spPr>
          <a:xfrm>
            <a:off x="4530447" y="2301002"/>
            <a:ext cx="519113" cy="519113"/>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3203" y="2443639"/>
            <a:ext cx="233601" cy="233601"/>
          </a:xfrm>
          <a:prstGeom prst="rect">
            <a:avLst/>
          </a:prstGeom>
        </p:spPr>
      </p:pic>
      <p:sp>
        <p:nvSpPr>
          <p:cNvPr id="8" name="Text 3"/>
          <p:cNvSpPr/>
          <p:nvPr/>
        </p:nvSpPr>
        <p:spPr>
          <a:xfrm>
            <a:off x="4530447" y="2978110"/>
            <a:ext cx="2277189" cy="284678"/>
          </a:xfrm>
          <a:prstGeom prst="rect">
            <a:avLst/>
          </a:prstGeom>
          <a:noFill/>
          <a:ln/>
        </p:spPr>
        <p:txBody>
          <a:bodyPr wrap="none" lIns="0" tIns="0" rIns="0" bIns="0" rtlCol="0" anchor="t"/>
          <a:lstStyle/>
          <a:p>
            <a:pPr marL="0" indent="0" algn="l">
              <a:lnSpc>
                <a:spcPts val="2200"/>
              </a:lnSpc>
              <a:buNone/>
            </a:pPr>
            <a:r>
              <a:rPr lang="en-US" sz="1750" b="1" dirty="0">
                <a:solidFill>
                  <a:srgbClr val="384653"/>
                </a:solidFill>
                <a:latin typeface="Barlow Bold" pitchFamily="34" charset="0"/>
                <a:ea typeface="Barlow Bold" pitchFamily="34" charset="-122"/>
                <a:cs typeface="Barlow Bold" pitchFamily="34" charset="-120"/>
              </a:rPr>
              <a:t>Propósito</a:t>
            </a:r>
            <a:endParaRPr lang="en-US" sz="1750" dirty="0"/>
          </a:p>
        </p:txBody>
      </p:sp>
      <p:sp>
        <p:nvSpPr>
          <p:cNvPr id="9" name="Text 4"/>
          <p:cNvSpPr/>
          <p:nvPr/>
        </p:nvSpPr>
        <p:spPr>
          <a:xfrm>
            <a:off x="4530447" y="3357563"/>
            <a:ext cx="4353878" cy="1324570"/>
          </a:xfrm>
          <a:prstGeom prst="rect">
            <a:avLst/>
          </a:prstGeom>
          <a:noFill/>
          <a:ln/>
        </p:spPr>
        <p:txBody>
          <a:bodyPr wrap="square" lIns="0" tIns="0" rIns="0" bIns="0" rtlCol="0" anchor="t"/>
          <a:lstStyle/>
          <a:p>
            <a:pPr marL="0" indent="0" algn="l">
              <a:lnSpc>
                <a:spcPts val="2050"/>
              </a:lnSpc>
              <a:buNone/>
            </a:pPr>
            <a:r>
              <a:rPr lang="en-US" sz="1350" dirty="0">
                <a:solidFill>
                  <a:srgbClr val="384653"/>
                </a:solidFill>
                <a:latin typeface="Montserrat" pitchFamily="34" charset="0"/>
                <a:ea typeface="Montserrat" pitchFamily="34" charset="-122"/>
                <a:cs typeface="Montserrat" pitchFamily="34" charset="-120"/>
              </a:rPr>
              <a:t>Desarrollo y fabricación de soluciones de envase y embalaje flexible que aporten valor a clientes, generen empleo y contribuyan a una transición hacia un modelo industrial más sostenible y circular.</a:t>
            </a:r>
            <a:endParaRPr lang="en-US" sz="1350" dirty="0"/>
          </a:p>
        </p:txBody>
      </p:sp>
      <p:sp>
        <p:nvSpPr>
          <p:cNvPr id="10" name="Shape 5"/>
          <p:cNvSpPr/>
          <p:nvPr/>
        </p:nvSpPr>
        <p:spPr>
          <a:xfrm>
            <a:off x="9222938" y="2120384"/>
            <a:ext cx="4715232" cy="2742367"/>
          </a:xfrm>
          <a:prstGeom prst="roundRect">
            <a:avLst>
              <a:gd name="adj" fmla="val 9467"/>
            </a:avLst>
          </a:prstGeom>
          <a:solidFill>
            <a:srgbClr val="D4E9F7"/>
          </a:solidFill>
          <a:ln w="7620">
            <a:solidFill>
              <a:srgbClr val="BACFDD"/>
            </a:solidFill>
            <a:prstDash val="solid"/>
          </a:ln>
        </p:spPr>
        <p:txBody>
          <a:bodyPr/>
          <a:lstStyle/>
          <a:p>
            <a:endParaRPr lang="es-ES"/>
          </a:p>
        </p:txBody>
      </p:sp>
      <p:pic>
        <p:nvPicPr>
          <p:cNvPr id="11" name="Image 3" descr="preencoded.png"/>
          <p:cNvPicPr>
            <a:picLocks noChangeAspect="1"/>
          </p:cNvPicPr>
          <p:nvPr/>
        </p:nvPicPr>
        <p:blipFill>
          <a:blip r:embed="rId7"/>
          <a:stretch>
            <a:fillRect/>
          </a:stretch>
        </p:blipFill>
        <p:spPr>
          <a:xfrm>
            <a:off x="9403556" y="2301002"/>
            <a:ext cx="519113" cy="519113"/>
          </a:xfrm>
          <a:prstGeom prst="rect">
            <a:avLst/>
          </a:prstGeom>
        </p:spPr>
      </p:pic>
      <p:pic>
        <p:nvPicPr>
          <p:cNvPr id="12"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46312" y="2443639"/>
            <a:ext cx="233601" cy="233601"/>
          </a:xfrm>
          <a:prstGeom prst="rect">
            <a:avLst/>
          </a:prstGeom>
        </p:spPr>
      </p:pic>
      <p:sp>
        <p:nvSpPr>
          <p:cNvPr id="13" name="Text 6"/>
          <p:cNvSpPr/>
          <p:nvPr/>
        </p:nvSpPr>
        <p:spPr>
          <a:xfrm>
            <a:off x="9403556" y="2978110"/>
            <a:ext cx="2277189" cy="284678"/>
          </a:xfrm>
          <a:prstGeom prst="rect">
            <a:avLst/>
          </a:prstGeom>
          <a:noFill/>
          <a:ln/>
        </p:spPr>
        <p:txBody>
          <a:bodyPr wrap="none" lIns="0" tIns="0" rIns="0" bIns="0" rtlCol="0" anchor="t"/>
          <a:lstStyle/>
          <a:p>
            <a:pPr marL="0" indent="0" algn="l">
              <a:lnSpc>
                <a:spcPts val="2200"/>
              </a:lnSpc>
              <a:buNone/>
            </a:pPr>
            <a:r>
              <a:rPr lang="en-US" sz="1750" b="1" dirty="0">
                <a:solidFill>
                  <a:srgbClr val="384653"/>
                </a:solidFill>
                <a:latin typeface="Barlow Bold" pitchFamily="34" charset="0"/>
                <a:ea typeface="Barlow Bold" pitchFamily="34" charset="-122"/>
                <a:cs typeface="Barlow Bold" pitchFamily="34" charset="-120"/>
              </a:rPr>
              <a:t>Misión</a:t>
            </a:r>
            <a:endParaRPr lang="en-US" sz="1750" dirty="0"/>
          </a:p>
        </p:txBody>
      </p:sp>
      <p:sp>
        <p:nvSpPr>
          <p:cNvPr id="14" name="Text 7"/>
          <p:cNvSpPr/>
          <p:nvPr/>
        </p:nvSpPr>
        <p:spPr>
          <a:xfrm>
            <a:off x="9403556" y="3357563"/>
            <a:ext cx="4353997" cy="1059656"/>
          </a:xfrm>
          <a:prstGeom prst="rect">
            <a:avLst/>
          </a:prstGeom>
          <a:noFill/>
          <a:ln/>
        </p:spPr>
        <p:txBody>
          <a:bodyPr wrap="square" lIns="0" tIns="0" rIns="0" bIns="0" rtlCol="0" anchor="t"/>
          <a:lstStyle/>
          <a:p>
            <a:pPr marL="0" indent="0" algn="l">
              <a:lnSpc>
                <a:spcPts val="2050"/>
              </a:lnSpc>
              <a:buNone/>
            </a:pPr>
            <a:r>
              <a:rPr lang="en-US" sz="1350" dirty="0">
                <a:solidFill>
                  <a:srgbClr val="384653"/>
                </a:solidFill>
                <a:latin typeface="Montserrat" pitchFamily="34" charset="0"/>
                <a:ea typeface="Montserrat" pitchFamily="34" charset="-122"/>
                <a:cs typeface="Montserrat" pitchFamily="34" charset="-120"/>
              </a:rPr>
              <a:t>Ofrecer soluciones de packaging flexible en polietileno que combinen altas prestaciones técnicas, fiabilidad en el suministro y mejora progresiva del desempeño ambiental.</a:t>
            </a:r>
            <a:endParaRPr lang="en-US" sz="1350" dirty="0"/>
          </a:p>
        </p:txBody>
      </p:sp>
      <p:sp>
        <p:nvSpPr>
          <p:cNvPr id="15" name="Shape 8"/>
          <p:cNvSpPr/>
          <p:nvPr/>
        </p:nvSpPr>
        <p:spPr>
          <a:xfrm>
            <a:off x="4349829" y="5020747"/>
            <a:ext cx="9588341" cy="1947624"/>
          </a:xfrm>
          <a:prstGeom prst="roundRect">
            <a:avLst>
              <a:gd name="adj" fmla="val 13330"/>
            </a:avLst>
          </a:prstGeom>
          <a:solidFill>
            <a:srgbClr val="D4E9F7"/>
          </a:solidFill>
          <a:ln w="7620">
            <a:solidFill>
              <a:srgbClr val="BACFDD"/>
            </a:solidFill>
            <a:prstDash val="solid"/>
          </a:ln>
        </p:spPr>
        <p:txBody>
          <a:bodyPr/>
          <a:lstStyle/>
          <a:p>
            <a:endParaRPr lang="es-ES"/>
          </a:p>
        </p:txBody>
      </p:sp>
      <p:pic>
        <p:nvPicPr>
          <p:cNvPr id="16" name="Image 5" descr="preencoded.png"/>
          <p:cNvPicPr>
            <a:picLocks noChangeAspect="1"/>
          </p:cNvPicPr>
          <p:nvPr/>
        </p:nvPicPr>
        <p:blipFill>
          <a:blip r:embed="rId10"/>
          <a:stretch>
            <a:fillRect/>
          </a:stretch>
        </p:blipFill>
        <p:spPr>
          <a:xfrm>
            <a:off x="4530447" y="5201364"/>
            <a:ext cx="519113" cy="519113"/>
          </a:xfrm>
          <a:prstGeom prst="rect">
            <a:avLst/>
          </a:prstGeom>
        </p:spPr>
      </p:pic>
      <p:pic>
        <p:nvPicPr>
          <p:cNvPr id="17"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3203" y="5344001"/>
            <a:ext cx="233601" cy="233601"/>
          </a:xfrm>
          <a:prstGeom prst="rect">
            <a:avLst/>
          </a:prstGeom>
        </p:spPr>
      </p:pic>
      <p:sp>
        <p:nvSpPr>
          <p:cNvPr id="18" name="Text 9"/>
          <p:cNvSpPr/>
          <p:nvPr/>
        </p:nvSpPr>
        <p:spPr>
          <a:xfrm>
            <a:off x="4530447" y="5878473"/>
            <a:ext cx="2277189" cy="284678"/>
          </a:xfrm>
          <a:prstGeom prst="rect">
            <a:avLst/>
          </a:prstGeom>
          <a:noFill/>
          <a:ln/>
        </p:spPr>
        <p:txBody>
          <a:bodyPr wrap="none" lIns="0" tIns="0" rIns="0" bIns="0" rtlCol="0" anchor="t"/>
          <a:lstStyle/>
          <a:p>
            <a:pPr marL="0" indent="0" algn="l">
              <a:lnSpc>
                <a:spcPts val="2200"/>
              </a:lnSpc>
              <a:buNone/>
            </a:pPr>
            <a:r>
              <a:rPr lang="en-US" sz="1750" b="1" dirty="0">
                <a:solidFill>
                  <a:srgbClr val="384653"/>
                </a:solidFill>
                <a:latin typeface="Barlow Bold" pitchFamily="34" charset="0"/>
                <a:ea typeface="Barlow Bold" pitchFamily="34" charset="-122"/>
                <a:cs typeface="Barlow Bold" pitchFamily="34" charset="-120"/>
              </a:rPr>
              <a:t>Valores</a:t>
            </a:r>
            <a:endParaRPr lang="en-US" sz="1750" dirty="0"/>
          </a:p>
        </p:txBody>
      </p:sp>
      <p:sp>
        <p:nvSpPr>
          <p:cNvPr id="19" name="Text 10"/>
          <p:cNvSpPr/>
          <p:nvPr/>
        </p:nvSpPr>
        <p:spPr>
          <a:xfrm>
            <a:off x="4530447" y="6257925"/>
            <a:ext cx="9227106" cy="529828"/>
          </a:xfrm>
          <a:prstGeom prst="rect">
            <a:avLst/>
          </a:prstGeom>
          <a:noFill/>
          <a:ln/>
        </p:spPr>
        <p:txBody>
          <a:bodyPr wrap="square" lIns="0" tIns="0" rIns="0" bIns="0" rtlCol="0" anchor="t"/>
          <a:lstStyle/>
          <a:p>
            <a:pPr marL="0" indent="0" algn="l">
              <a:lnSpc>
                <a:spcPts val="2050"/>
              </a:lnSpc>
              <a:buNone/>
            </a:pPr>
            <a:r>
              <a:rPr lang="en-US" sz="1350" dirty="0">
                <a:solidFill>
                  <a:srgbClr val="384653"/>
                </a:solidFill>
                <a:latin typeface="Montserrat" pitchFamily="34" charset="0"/>
                <a:ea typeface="Montserrat" pitchFamily="34" charset="-122"/>
                <a:cs typeface="Montserrat" pitchFamily="34" charset="-120"/>
              </a:rPr>
              <a:t>Orientación al cliente, calidad y seguridad del producto, innovación tecnológica, compromiso con las personas, respeto al medio ambiente, cumplimiento normativo y conducta ética.</a:t>
            </a:r>
            <a:endParaRPr lang="en-US" sz="1350" dirty="0"/>
          </a:p>
        </p:txBody>
      </p:sp>
      <p:sp>
        <p:nvSpPr>
          <p:cNvPr id="20" name="Text 11"/>
          <p:cNvSpPr/>
          <p:nvPr/>
        </p:nvSpPr>
        <p:spPr>
          <a:xfrm>
            <a:off x="4349829" y="7146012"/>
            <a:ext cx="9588341" cy="211812"/>
          </a:xfrm>
          <a:prstGeom prst="rect">
            <a:avLst/>
          </a:prstGeom>
          <a:noFill/>
          <a:ln/>
        </p:spPr>
        <p:txBody>
          <a:bodyPr wrap="none" lIns="0" tIns="0" rIns="0" bIns="0" rtlCol="0" anchor="t"/>
          <a:lstStyle/>
          <a:p>
            <a:pPr marL="0" indent="0" algn="r">
              <a:lnSpc>
                <a:spcPts val="1650"/>
              </a:lnSpc>
              <a:buNone/>
            </a:pPr>
            <a:r>
              <a:rPr lang="en-US" sz="1050" dirty="0">
                <a:solidFill>
                  <a:srgbClr val="384653"/>
                </a:solidFill>
                <a:latin typeface="Montserrat" pitchFamily="34" charset="0"/>
                <a:ea typeface="Montserrat" pitchFamily="34" charset="-122"/>
                <a:cs typeface="Montserrat" pitchFamily="34" charset="-120"/>
              </a:rPr>
              <a:t>Página 18</a:t>
            </a:r>
            <a:endParaRPr lang="en-US" sz="10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663654" y="1570315"/>
            <a:ext cx="4038719" cy="382191"/>
          </a:xfrm>
          <a:prstGeom prst="rect">
            <a:avLst/>
          </a:prstGeom>
          <a:noFill/>
          <a:ln/>
        </p:spPr>
        <p:txBody>
          <a:bodyPr wrap="none" lIns="0" tIns="0" rIns="0" bIns="0" rtlCol="0" anchor="t"/>
          <a:lstStyle/>
          <a:p>
            <a:pPr marL="0" indent="0" algn="l">
              <a:lnSpc>
                <a:spcPts val="3000"/>
              </a:lnSpc>
              <a:buNone/>
            </a:pPr>
            <a:r>
              <a:rPr lang="en-US" sz="2400" b="1" dirty="0">
                <a:solidFill>
                  <a:srgbClr val="2E3C4E"/>
                </a:solidFill>
                <a:latin typeface="Barlow Bold" pitchFamily="34" charset="0"/>
                <a:ea typeface="Barlow Bold" pitchFamily="34" charset="-122"/>
                <a:cs typeface="Barlow Bold" pitchFamily="34" charset="-120"/>
              </a:rPr>
              <a:t>3.2.Enfoque de Sostenibilidad</a:t>
            </a:r>
            <a:endParaRPr lang="en-US" sz="2400" dirty="0"/>
          </a:p>
        </p:txBody>
      </p:sp>
      <p:sp>
        <p:nvSpPr>
          <p:cNvPr id="4" name="Text 1"/>
          <p:cNvSpPr/>
          <p:nvPr/>
        </p:nvSpPr>
        <p:spPr>
          <a:xfrm>
            <a:off x="663654" y="2059305"/>
            <a:ext cx="9645491" cy="599599"/>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El enfoque de sostenibilidad de PLASTIGAUR se integra en su modelo de gestión a través de un </a:t>
            </a:r>
            <a:r>
              <a:rPr lang="en-US" sz="900" b="1" dirty="0">
                <a:solidFill>
                  <a:srgbClr val="384653"/>
                </a:solidFill>
                <a:latin typeface="Montserrat" pitchFamily="34" charset="0"/>
                <a:ea typeface="Montserrat" pitchFamily="34" charset="-122"/>
                <a:cs typeface="Montserrat" pitchFamily="34" charset="-120"/>
              </a:rPr>
              <a:t>sistema de gestión integrado </a:t>
            </a:r>
            <a:r>
              <a:rPr lang="en-US" sz="900" dirty="0">
                <a:solidFill>
                  <a:srgbClr val="384653"/>
                </a:solidFill>
                <a:latin typeface="Montserrat" pitchFamily="34" charset="0"/>
                <a:ea typeface="Montserrat" pitchFamily="34" charset="-122"/>
                <a:cs typeface="Montserrat" pitchFamily="34" charset="-120"/>
              </a:rPr>
              <a:t>y de un conjunto de </a:t>
            </a:r>
            <a:r>
              <a:rPr lang="en-US" sz="900" b="1" dirty="0">
                <a:solidFill>
                  <a:srgbClr val="384653"/>
                </a:solidFill>
                <a:latin typeface="Montserrat" pitchFamily="34" charset="0"/>
                <a:ea typeface="Montserrat" pitchFamily="34" charset="-122"/>
                <a:cs typeface="Montserrat" pitchFamily="34" charset="-120"/>
              </a:rPr>
              <a:t>políticas corporativas </a:t>
            </a:r>
            <a:r>
              <a:rPr lang="en-US" sz="900" dirty="0">
                <a:solidFill>
                  <a:srgbClr val="384653"/>
                </a:solidFill>
                <a:latin typeface="Montserrat" pitchFamily="34" charset="0"/>
                <a:ea typeface="Montserrat" pitchFamily="34" charset="-122"/>
                <a:cs typeface="Montserrat" pitchFamily="34" charset="-120"/>
              </a:rPr>
              <a:t>que establecen los principios, compromisos y objetivos de la organización en materia de </a:t>
            </a:r>
            <a:r>
              <a:rPr lang="en-US" sz="900" b="1" dirty="0">
                <a:solidFill>
                  <a:srgbClr val="384653"/>
                </a:solidFill>
                <a:latin typeface="Montserrat" pitchFamily="34" charset="0"/>
                <a:ea typeface="Montserrat" pitchFamily="34" charset="-122"/>
                <a:cs typeface="Montserrat" pitchFamily="34" charset="-120"/>
              </a:rPr>
              <a:t>calidad, medio ambiente, seguridad y salud en el trabajo, inocuidad alimentaria, sostenibilidad y conducta empresarial responsable</a:t>
            </a:r>
            <a:r>
              <a:rPr lang="en-US" sz="900" dirty="0">
                <a:solidFill>
                  <a:srgbClr val="384653"/>
                </a:solidFill>
                <a:latin typeface="Montserrat" pitchFamily="34" charset="0"/>
                <a:ea typeface="Montserrat" pitchFamily="34" charset="-122"/>
                <a:cs typeface="Montserrat" pitchFamily="34" charset="-120"/>
              </a:rPr>
              <a:t>. Este enfoque permite incorporar la sostenibilidad en la gestión diaria del negocio, en la planificación operativa y en los procesos de seguimiento y mejora continua.</a:t>
            </a:r>
            <a:endParaRPr lang="en-US" sz="900" dirty="0"/>
          </a:p>
        </p:txBody>
      </p:sp>
      <p:sp>
        <p:nvSpPr>
          <p:cNvPr id="5" name="Text 2"/>
          <p:cNvSpPr/>
          <p:nvPr/>
        </p:nvSpPr>
        <p:spPr>
          <a:xfrm>
            <a:off x="663654" y="2738914"/>
            <a:ext cx="9645491" cy="299799"/>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Las políticas corporativas vigentes definen los </a:t>
            </a:r>
            <a:r>
              <a:rPr lang="en-US" sz="900" b="1" dirty="0">
                <a:solidFill>
                  <a:srgbClr val="384653"/>
                </a:solidFill>
                <a:latin typeface="Montserrat" pitchFamily="34" charset="0"/>
                <a:ea typeface="Montserrat" pitchFamily="34" charset="-122"/>
                <a:cs typeface="Montserrat" pitchFamily="34" charset="-120"/>
              </a:rPr>
              <a:t>compromisos de PLASTIGAUR</a:t>
            </a:r>
            <a:r>
              <a:rPr lang="en-US" sz="900" dirty="0">
                <a:solidFill>
                  <a:srgbClr val="384653"/>
                </a:solidFill>
                <a:latin typeface="Montserrat" pitchFamily="34" charset="0"/>
                <a:ea typeface="Montserrat" pitchFamily="34" charset="-122"/>
                <a:cs typeface="Montserrat" pitchFamily="34" charset="-120"/>
              </a:rPr>
              <a:t> y constituyen el marco de referencia para la </a:t>
            </a:r>
            <a:r>
              <a:rPr lang="en-US" sz="900" b="1" dirty="0">
                <a:solidFill>
                  <a:srgbClr val="384653"/>
                </a:solidFill>
                <a:latin typeface="Montserrat" pitchFamily="34" charset="0"/>
                <a:ea typeface="Montserrat" pitchFamily="34" charset="-122"/>
                <a:cs typeface="Montserrat" pitchFamily="34" charset="-120"/>
              </a:rPr>
              <a:t>definición de objetivos, la asignación de responsabilidades y la implantación de procedimientos y controles operativos.</a:t>
            </a:r>
            <a:endParaRPr lang="en-US" sz="900" dirty="0"/>
          </a:p>
        </p:txBody>
      </p:sp>
      <p:sp>
        <p:nvSpPr>
          <p:cNvPr id="6" name="Text 3"/>
          <p:cNvSpPr/>
          <p:nvPr/>
        </p:nvSpPr>
        <p:spPr>
          <a:xfrm>
            <a:off x="663654" y="3118723"/>
            <a:ext cx="9645491" cy="599599"/>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La dirección de PLASTIGAUR es la responsable de supervisar el correcto funcionamiento del sistema de gestión integrado y de asegurar la integración de los aspectos de sostenibilidad en la toma de decisiones. Este seguimiento se realiza a través de la revisión periódica por la dirección, en la que se evalúan el grado de cumplimiento de los objetivos establecidos, el desempeño en cada una de las áreas del sistema (calidad, medio ambiente, prevención de riesgos laborales e inocuidad alimentaria.) , los resultados de auditorías internas y externas, y la necesidad de definir acciones correctoras o de mejora.</a:t>
            </a:r>
            <a:endParaRPr lang="en-US" sz="900" dirty="0"/>
          </a:p>
        </p:txBody>
      </p:sp>
      <p:sp>
        <p:nvSpPr>
          <p:cNvPr id="7" name="Text 4"/>
          <p:cNvSpPr/>
          <p:nvPr/>
        </p:nvSpPr>
        <p:spPr>
          <a:xfrm>
            <a:off x="663654" y="3798332"/>
            <a:ext cx="9645491" cy="299799"/>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El sistema de gestión integrado de PLASTIGAUR está certificado en normas internacionales de referencia y abarca los principales ámbitos de gestión relevantes para su actividad industrial:</a:t>
            </a:r>
            <a:endParaRPr lang="en-US" sz="900" dirty="0"/>
          </a:p>
        </p:txBody>
      </p:sp>
      <p:sp>
        <p:nvSpPr>
          <p:cNvPr id="8" name="Shape 5"/>
          <p:cNvSpPr/>
          <p:nvPr/>
        </p:nvSpPr>
        <p:spPr>
          <a:xfrm>
            <a:off x="663654" y="4258151"/>
            <a:ext cx="4681061" cy="659606"/>
          </a:xfrm>
          <a:prstGeom prst="roundRect">
            <a:avLst>
              <a:gd name="adj" fmla="val 26425"/>
            </a:avLst>
          </a:prstGeom>
          <a:solidFill>
            <a:srgbClr val="D4E9F7"/>
          </a:solidFill>
          <a:ln w="7620">
            <a:solidFill>
              <a:srgbClr val="BACFDD"/>
            </a:solidFill>
            <a:prstDash val="solid"/>
          </a:ln>
        </p:spPr>
        <p:txBody>
          <a:bodyPr/>
          <a:lstStyle/>
          <a:p>
            <a:endParaRPr lang="es-ES"/>
          </a:p>
        </p:txBody>
      </p:sp>
      <p:sp>
        <p:nvSpPr>
          <p:cNvPr id="9" name="Text 6"/>
          <p:cNvSpPr/>
          <p:nvPr/>
        </p:nvSpPr>
        <p:spPr>
          <a:xfrm>
            <a:off x="787360" y="4381857"/>
            <a:ext cx="1528882" cy="191095"/>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ISO 9001</a:t>
            </a:r>
            <a:endParaRPr lang="en-US" sz="1200" dirty="0"/>
          </a:p>
        </p:txBody>
      </p:sp>
      <p:sp>
        <p:nvSpPr>
          <p:cNvPr id="10" name="Text 7"/>
          <p:cNvSpPr/>
          <p:nvPr/>
        </p:nvSpPr>
        <p:spPr>
          <a:xfrm>
            <a:off x="787360" y="4644152"/>
            <a:ext cx="4433649" cy="149900"/>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Gestión de la calidad</a:t>
            </a:r>
            <a:endParaRPr lang="en-US" sz="900" dirty="0"/>
          </a:p>
        </p:txBody>
      </p:sp>
      <p:sp>
        <p:nvSpPr>
          <p:cNvPr id="11" name="Shape 8"/>
          <p:cNvSpPr/>
          <p:nvPr/>
        </p:nvSpPr>
        <p:spPr>
          <a:xfrm>
            <a:off x="663654" y="4988957"/>
            <a:ext cx="4681061" cy="659606"/>
          </a:xfrm>
          <a:prstGeom prst="roundRect">
            <a:avLst>
              <a:gd name="adj" fmla="val 26425"/>
            </a:avLst>
          </a:prstGeom>
          <a:solidFill>
            <a:srgbClr val="D4E9F7"/>
          </a:solidFill>
          <a:ln w="7620">
            <a:solidFill>
              <a:srgbClr val="BACFDD"/>
            </a:solidFill>
            <a:prstDash val="solid"/>
          </a:ln>
        </p:spPr>
        <p:txBody>
          <a:bodyPr/>
          <a:lstStyle/>
          <a:p>
            <a:endParaRPr lang="es-ES"/>
          </a:p>
        </p:txBody>
      </p:sp>
      <p:sp>
        <p:nvSpPr>
          <p:cNvPr id="12" name="Text 9"/>
          <p:cNvSpPr/>
          <p:nvPr/>
        </p:nvSpPr>
        <p:spPr>
          <a:xfrm>
            <a:off x="787360" y="5112663"/>
            <a:ext cx="1528882" cy="191095"/>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ISO 14001</a:t>
            </a:r>
            <a:endParaRPr lang="en-US" sz="1200" dirty="0"/>
          </a:p>
        </p:txBody>
      </p:sp>
      <p:sp>
        <p:nvSpPr>
          <p:cNvPr id="13" name="Text 10"/>
          <p:cNvSpPr/>
          <p:nvPr/>
        </p:nvSpPr>
        <p:spPr>
          <a:xfrm>
            <a:off x="787360" y="5374958"/>
            <a:ext cx="4433649" cy="149900"/>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Gestión ambiental</a:t>
            </a:r>
            <a:endParaRPr lang="en-US" sz="900" dirty="0"/>
          </a:p>
        </p:txBody>
      </p:sp>
      <p:sp>
        <p:nvSpPr>
          <p:cNvPr id="14" name="Shape 11"/>
          <p:cNvSpPr/>
          <p:nvPr/>
        </p:nvSpPr>
        <p:spPr>
          <a:xfrm>
            <a:off x="663654" y="5719763"/>
            <a:ext cx="4681061" cy="659606"/>
          </a:xfrm>
          <a:prstGeom prst="roundRect">
            <a:avLst>
              <a:gd name="adj" fmla="val 26425"/>
            </a:avLst>
          </a:prstGeom>
          <a:solidFill>
            <a:srgbClr val="D4E9F7"/>
          </a:solidFill>
          <a:ln w="7620">
            <a:solidFill>
              <a:srgbClr val="BACFDD"/>
            </a:solidFill>
            <a:prstDash val="solid"/>
          </a:ln>
        </p:spPr>
        <p:txBody>
          <a:bodyPr/>
          <a:lstStyle/>
          <a:p>
            <a:endParaRPr lang="es-ES"/>
          </a:p>
        </p:txBody>
      </p:sp>
      <p:sp>
        <p:nvSpPr>
          <p:cNvPr id="15" name="Text 12"/>
          <p:cNvSpPr/>
          <p:nvPr/>
        </p:nvSpPr>
        <p:spPr>
          <a:xfrm>
            <a:off x="787360" y="5843468"/>
            <a:ext cx="1528882" cy="191095"/>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ISO 45001</a:t>
            </a:r>
            <a:endParaRPr lang="en-US" sz="1200" dirty="0"/>
          </a:p>
        </p:txBody>
      </p:sp>
      <p:sp>
        <p:nvSpPr>
          <p:cNvPr id="16" name="Text 13"/>
          <p:cNvSpPr/>
          <p:nvPr/>
        </p:nvSpPr>
        <p:spPr>
          <a:xfrm>
            <a:off x="787360" y="6105763"/>
            <a:ext cx="4433649" cy="149900"/>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Seguridad y salud en el trabajo</a:t>
            </a:r>
            <a:endParaRPr lang="en-US" sz="900" dirty="0"/>
          </a:p>
        </p:txBody>
      </p:sp>
      <p:sp>
        <p:nvSpPr>
          <p:cNvPr id="17" name="Shape 14"/>
          <p:cNvSpPr/>
          <p:nvPr/>
        </p:nvSpPr>
        <p:spPr>
          <a:xfrm>
            <a:off x="5635704" y="4258151"/>
            <a:ext cx="4681061" cy="659606"/>
          </a:xfrm>
          <a:prstGeom prst="roundRect">
            <a:avLst>
              <a:gd name="adj" fmla="val 26425"/>
            </a:avLst>
          </a:prstGeom>
          <a:solidFill>
            <a:srgbClr val="D4E9F7"/>
          </a:solidFill>
          <a:ln w="7620">
            <a:solidFill>
              <a:srgbClr val="BACFDD"/>
            </a:solidFill>
            <a:prstDash val="solid"/>
          </a:ln>
        </p:spPr>
        <p:txBody>
          <a:bodyPr/>
          <a:lstStyle/>
          <a:p>
            <a:endParaRPr lang="es-ES"/>
          </a:p>
        </p:txBody>
      </p:sp>
      <p:sp>
        <p:nvSpPr>
          <p:cNvPr id="18" name="Text 15"/>
          <p:cNvSpPr/>
          <p:nvPr/>
        </p:nvSpPr>
        <p:spPr>
          <a:xfrm>
            <a:off x="5759410" y="4381857"/>
            <a:ext cx="1645206" cy="191095"/>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ISO 22000 / FSSC 22000</a:t>
            </a:r>
            <a:endParaRPr lang="en-US" sz="1200" dirty="0"/>
          </a:p>
        </p:txBody>
      </p:sp>
      <p:sp>
        <p:nvSpPr>
          <p:cNvPr id="19" name="Text 16"/>
          <p:cNvSpPr/>
          <p:nvPr/>
        </p:nvSpPr>
        <p:spPr>
          <a:xfrm>
            <a:off x="5759410" y="4644152"/>
            <a:ext cx="4433649" cy="149900"/>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Inocuidad alimentaria</a:t>
            </a:r>
            <a:endParaRPr lang="en-US" sz="900" dirty="0"/>
          </a:p>
        </p:txBody>
      </p:sp>
      <p:sp>
        <p:nvSpPr>
          <p:cNvPr id="20" name="Shape 17"/>
          <p:cNvSpPr/>
          <p:nvPr/>
        </p:nvSpPr>
        <p:spPr>
          <a:xfrm>
            <a:off x="5635704" y="4988957"/>
            <a:ext cx="4681061" cy="659606"/>
          </a:xfrm>
          <a:prstGeom prst="roundRect">
            <a:avLst>
              <a:gd name="adj" fmla="val 26425"/>
            </a:avLst>
          </a:prstGeom>
          <a:solidFill>
            <a:srgbClr val="D4E9F7"/>
          </a:solidFill>
          <a:ln w="7620">
            <a:solidFill>
              <a:srgbClr val="BACFDD"/>
            </a:solidFill>
            <a:prstDash val="solid"/>
          </a:ln>
        </p:spPr>
        <p:txBody>
          <a:bodyPr/>
          <a:lstStyle/>
          <a:p>
            <a:endParaRPr lang="es-ES"/>
          </a:p>
        </p:txBody>
      </p:sp>
      <p:sp>
        <p:nvSpPr>
          <p:cNvPr id="21" name="Text 18"/>
          <p:cNvSpPr/>
          <p:nvPr/>
        </p:nvSpPr>
        <p:spPr>
          <a:xfrm>
            <a:off x="5759410" y="5112663"/>
            <a:ext cx="1528882" cy="191095"/>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ISO 14006</a:t>
            </a:r>
            <a:endParaRPr lang="en-US" sz="1200" dirty="0"/>
          </a:p>
        </p:txBody>
      </p:sp>
      <p:sp>
        <p:nvSpPr>
          <p:cNvPr id="22" name="Text 19"/>
          <p:cNvSpPr/>
          <p:nvPr/>
        </p:nvSpPr>
        <p:spPr>
          <a:xfrm>
            <a:off x="5759410" y="5374958"/>
            <a:ext cx="4433649" cy="149900"/>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Ecodiseño</a:t>
            </a:r>
            <a:endParaRPr lang="en-US" sz="900" dirty="0"/>
          </a:p>
        </p:txBody>
      </p:sp>
      <p:sp>
        <p:nvSpPr>
          <p:cNvPr id="23" name="Shape 20"/>
          <p:cNvSpPr/>
          <p:nvPr/>
        </p:nvSpPr>
        <p:spPr>
          <a:xfrm>
            <a:off x="5635704" y="5719763"/>
            <a:ext cx="4681061" cy="659606"/>
          </a:xfrm>
          <a:prstGeom prst="roundRect">
            <a:avLst>
              <a:gd name="adj" fmla="val 26425"/>
            </a:avLst>
          </a:prstGeom>
          <a:solidFill>
            <a:srgbClr val="D4E9F7"/>
          </a:solidFill>
          <a:ln w="7620">
            <a:solidFill>
              <a:srgbClr val="BACFDD"/>
            </a:solidFill>
            <a:prstDash val="solid"/>
          </a:ln>
        </p:spPr>
        <p:txBody>
          <a:bodyPr/>
          <a:lstStyle/>
          <a:p>
            <a:endParaRPr lang="es-ES"/>
          </a:p>
        </p:txBody>
      </p:sp>
      <p:sp>
        <p:nvSpPr>
          <p:cNvPr id="24" name="Text 21"/>
          <p:cNvSpPr/>
          <p:nvPr/>
        </p:nvSpPr>
        <p:spPr>
          <a:xfrm>
            <a:off x="5759410" y="5843468"/>
            <a:ext cx="1528882" cy="191095"/>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ISCC PLUS</a:t>
            </a:r>
            <a:endParaRPr lang="en-US" sz="1200" dirty="0"/>
          </a:p>
        </p:txBody>
      </p:sp>
      <p:sp>
        <p:nvSpPr>
          <p:cNvPr id="25" name="Text 22"/>
          <p:cNvSpPr/>
          <p:nvPr/>
        </p:nvSpPr>
        <p:spPr>
          <a:xfrm>
            <a:off x="5759410" y="6105763"/>
            <a:ext cx="4433649" cy="149900"/>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Sostenibilidad y trazabilidad de materias primas</a:t>
            </a:r>
            <a:endParaRPr lang="en-US" sz="900" dirty="0"/>
          </a:p>
        </p:txBody>
      </p:sp>
      <p:sp>
        <p:nvSpPr>
          <p:cNvPr id="26" name="Text 23"/>
          <p:cNvSpPr/>
          <p:nvPr/>
        </p:nvSpPr>
        <p:spPr>
          <a:xfrm>
            <a:off x="663654" y="6539389"/>
            <a:ext cx="9645491" cy="119896"/>
          </a:xfrm>
          <a:prstGeom prst="rect">
            <a:avLst/>
          </a:prstGeom>
          <a:noFill/>
          <a:ln/>
        </p:spPr>
        <p:txBody>
          <a:bodyPr wrap="none" lIns="0" tIns="0" rIns="0" bIns="0" rtlCol="0" anchor="t"/>
          <a:lstStyle/>
          <a:p>
            <a:pPr marL="0" indent="0" algn="r">
              <a:lnSpc>
                <a:spcPts val="900"/>
              </a:lnSpc>
              <a:buNone/>
            </a:pPr>
            <a:r>
              <a:rPr lang="en-US" sz="700" dirty="0">
                <a:solidFill>
                  <a:srgbClr val="384653"/>
                </a:solidFill>
                <a:latin typeface="Montserrat" pitchFamily="34" charset="0"/>
                <a:ea typeface="Montserrat" pitchFamily="34" charset="-122"/>
                <a:cs typeface="Montserrat" pitchFamily="34" charset="-120"/>
              </a:rPr>
              <a:t>Página 19</a:t>
            </a:r>
            <a:endParaRPr lang="en-US" sz="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881902" y="1041321"/>
            <a:ext cx="3934063" cy="430530"/>
          </a:xfrm>
          <a:prstGeom prst="rect">
            <a:avLst/>
          </a:prstGeom>
          <a:noFill/>
          <a:ln/>
        </p:spPr>
        <p:txBody>
          <a:bodyPr wrap="none" lIns="0" tIns="0" rIns="0" bIns="0" rtlCol="0" anchor="t"/>
          <a:lstStyle/>
          <a:p>
            <a:pPr marL="0" indent="0" algn="l">
              <a:lnSpc>
                <a:spcPts val="3350"/>
              </a:lnSpc>
              <a:buNone/>
            </a:pPr>
            <a:r>
              <a:rPr lang="en-US" sz="2700" b="1" dirty="0">
                <a:solidFill>
                  <a:srgbClr val="2E3C4E"/>
                </a:solidFill>
                <a:latin typeface="Barlow Bold" pitchFamily="34" charset="0"/>
                <a:ea typeface="Barlow Bold" pitchFamily="34" charset="-122"/>
                <a:cs typeface="Barlow Bold" pitchFamily="34" charset="-120"/>
              </a:rPr>
              <a:t>Carta del Director General</a:t>
            </a:r>
            <a:endParaRPr lang="en-US" sz="2700" dirty="0"/>
          </a:p>
        </p:txBody>
      </p:sp>
      <p:sp>
        <p:nvSpPr>
          <p:cNvPr id="3" name="Text 1"/>
          <p:cNvSpPr/>
          <p:nvPr/>
        </p:nvSpPr>
        <p:spPr>
          <a:xfrm>
            <a:off x="1881902" y="1688663"/>
            <a:ext cx="5049917" cy="885230"/>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El ejercicio 2024 ha sido un año exigente y decisivo para Plastigaur. En un contexto de presión regulatoria sobre los envases plásticos, costes crecientes y mercado volátil, la compañía no ha alcanzado los objetivos económicos previstos en su plan estratégico y ha tenido que replantear su hoja de ruta para reforzar la rentabilidad y la eficiencia operativa.</a:t>
            </a:r>
            <a:endParaRPr lang="en-US" sz="1000" dirty="0"/>
          </a:p>
        </p:txBody>
      </p:sp>
      <p:sp>
        <p:nvSpPr>
          <p:cNvPr id="4" name="Text 2"/>
          <p:cNvSpPr/>
          <p:nvPr/>
        </p:nvSpPr>
        <p:spPr>
          <a:xfrm>
            <a:off x="1881902" y="2655213"/>
            <a:ext cx="5049917" cy="708184"/>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Lejos de frenar la ambición, este contexto ha servido para reafirmar nuestra visión: ser un referente en soluciones de packaging flexible sostenible, apoyándose en la innovación, en las personas y en una gestión rigurosa de los impactos ambientales y sociales.</a:t>
            </a:r>
            <a:endParaRPr lang="en-US" sz="1000" dirty="0"/>
          </a:p>
        </p:txBody>
      </p:sp>
      <p:sp>
        <p:nvSpPr>
          <p:cNvPr id="5" name="Text 3"/>
          <p:cNvSpPr/>
          <p:nvPr/>
        </p:nvSpPr>
        <p:spPr>
          <a:xfrm>
            <a:off x="1881902" y="3444716"/>
            <a:ext cx="5049917" cy="708184"/>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En 2024 se ha seguido consolidando este enfoque. Plastigaur continúa reduciendo la dependencia de materias primas vírgenes y aumenta el peso de materiales reciclados y soluciones monomaterial reciclables en su portafolio,-</a:t>
            </a:r>
            <a:endParaRPr lang="en-US" sz="1000" dirty="0"/>
          </a:p>
        </p:txBody>
      </p:sp>
      <p:sp>
        <p:nvSpPr>
          <p:cNvPr id="6" name="Text 4"/>
          <p:cNvSpPr/>
          <p:nvPr/>
        </p:nvSpPr>
        <p:spPr>
          <a:xfrm>
            <a:off x="1881902" y="4234220"/>
            <a:ext cx="5049917" cy="708184"/>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En paralelo, la organización ha seguido cuidando su dimensión social. Se mantiene un empleo estable, se refuerza la formación en todos los niveles y se consolidan programas específicos para el talento joven en colaboración con universidades y centros de formación profesional.</a:t>
            </a:r>
            <a:endParaRPr lang="en-US" sz="1000" dirty="0"/>
          </a:p>
        </p:txBody>
      </p:sp>
      <p:sp>
        <p:nvSpPr>
          <p:cNvPr id="7" name="Text 5"/>
          <p:cNvSpPr/>
          <p:nvPr/>
        </p:nvSpPr>
        <p:spPr>
          <a:xfrm>
            <a:off x="1881902" y="5023723"/>
            <a:ext cx="5049917" cy="1239322"/>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En el ámbito de la gobernanza, la empresa ha actualizado su política integrada de calidad, medio ambiente, prevención y seguridad alimentaria, y ha revisado su código ético, reforzando el marco de cumplimiento y los compromisos en derechos humanos, medioambiente y lucha contra la corrupción. Estos elementos se apoyan en un sistema de gestión consolidado y en una estructura organizativa adaptada a los retos actuales del negocio.</a:t>
            </a:r>
            <a:endParaRPr lang="en-US" sz="1000" dirty="0"/>
          </a:p>
        </p:txBody>
      </p:sp>
      <p:sp>
        <p:nvSpPr>
          <p:cNvPr id="8" name="Text 6"/>
          <p:cNvSpPr/>
          <p:nvPr/>
        </p:nvSpPr>
        <p:spPr>
          <a:xfrm>
            <a:off x="7455098" y="1709023"/>
            <a:ext cx="5301020" cy="885230"/>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Este informe de sostenibilidad recoge las principales actuaciones e indicadores de Plastigaur correspondientes a 2024 y es el primero que se presenta siguiendo el estándar VSME, tomando como base, el trabajo realizado en años anteriores con los estándares GRI, los sistemas de gestión certificados y el marco de los Objetivos de Desarrollo Sostenible.</a:t>
            </a:r>
            <a:endParaRPr lang="en-US" sz="1000" dirty="0"/>
          </a:p>
        </p:txBody>
      </p:sp>
      <p:sp>
        <p:nvSpPr>
          <p:cNvPr id="9" name="Text 7"/>
          <p:cNvSpPr/>
          <p:nvPr/>
        </p:nvSpPr>
        <p:spPr>
          <a:xfrm>
            <a:off x="7455098" y="2675573"/>
            <a:ext cx="5301020" cy="1062276"/>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La Dirección de Plastigaur asume este informe como un ejercicio de transparencia y de rendición de cuentas hacia todas las partes interesadas, y reafirma su compromiso de seguir avanzando en la reducción de los impactos ambientales, en la creación de valor social y en la consolidación de una cultura empresarial basada en la integridad, la innovación y el respeto a las personas y al entorno.</a:t>
            </a:r>
            <a:endParaRPr lang="en-US" sz="1000" dirty="0"/>
          </a:p>
        </p:txBody>
      </p:sp>
      <p:sp>
        <p:nvSpPr>
          <p:cNvPr id="10" name="Text 8"/>
          <p:cNvSpPr/>
          <p:nvPr/>
        </p:nvSpPr>
        <p:spPr>
          <a:xfrm>
            <a:off x="7455098" y="3819168"/>
            <a:ext cx="5301020" cy="177046"/>
          </a:xfrm>
          <a:prstGeom prst="rect">
            <a:avLst/>
          </a:prstGeom>
          <a:noFill/>
          <a:ln/>
        </p:spPr>
        <p:txBody>
          <a:bodyPr wrap="none" lIns="0" tIns="0" rIns="0" bIns="0" rtlCol="0" anchor="t"/>
          <a:lstStyle/>
          <a:p>
            <a:pPr marL="0" indent="0" algn="l">
              <a:lnSpc>
                <a:spcPts val="1350"/>
              </a:lnSpc>
              <a:buNone/>
            </a:pPr>
            <a:endParaRPr lang="en-US" sz="1000" dirty="0"/>
          </a:p>
        </p:txBody>
      </p:sp>
      <p:sp>
        <p:nvSpPr>
          <p:cNvPr id="11" name="Text 9"/>
          <p:cNvSpPr/>
          <p:nvPr/>
        </p:nvSpPr>
        <p:spPr>
          <a:xfrm>
            <a:off x="7455098" y="4077533"/>
            <a:ext cx="5301020" cy="354092"/>
          </a:xfrm>
          <a:prstGeom prst="rect">
            <a:avLst/>
          </a:prstGeom>
          <a:noFill/>
          <a:ln/>
        </p:spPr>
        <p:txBody>
          <a:bodyPr wrap="square" lIns="0" tIns="0" rIns="0" bIns="0" rtlCol="0" anchor="t"/>
          <a:lstStyle/>
          <a:p>
            <a:pPr marL="0" indent="0" algn="l">
              <a:lnSpc>
                <a:spcPts val="1350"/>
              </a:lnSpc>
              <a:buNone/>
            </a:pPr>
            <a:r>
              <a:rPr lang="en-US" sz="1000" b="1" dirty="0">
                <a:solidFill>
                  <a:srgbClr val="384653"/>
                </a:solidFill>
                <a:latin typeface="Montserrat" pitchFamily="34" charset="0"/>
                <a:ea typeface="Montserrat" pitchFamily="34" charset="-122"/>
                <a:cs typeface="Montserrat" pitchFamily="34" charset="-120"/>
              </a:rPr>
              <a:t>Daniel Larrasoaña Alcalde</a:t>
            </a:r>
            <a:r>
              <a:rPr lang="en-US" sz="1000" dirty="0">
                <a:solidFill>
                  <a:srgbClr val="384653"/>
                </a:solidFill>
                <a:latin typeface="Montserrat" pitchFamily="34" charset="0"/>
                <a:ea typeface="Montserrat" pitchFamily="34" charset="-122"/>
                <a:cs typeface="Montserrat" pitchFamily="34" charset="-120"/>
              </a:rPr>
              <a:t> </a:t>
            </a:r>
            <a:endParaRPr lang="en-US" sz="1000" dirty="0"/>
          </a:p>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Director General</a:t>
            </a:r>
            <a:endParaRPr lang="en-US" sz="1000" dirty="0"/>
          </a:p>
        </p:txBody>
      </p:sp>
      <p:sp>
        <p:nvSpPr>
          <p:cNvPr id="12" name="Shape 10"/>
          <p:cNvSpPr/>
          <p:nvPr/>
        </p:nvSpPr>
        <p:spPr>
          <a:xfrm>
            <a:off x="7258764" y="1709023"/>
            <a:ext cx="15240" cy="2722602"/>
          </a:xfrm>
          <a:prstGeom prst="rect">
            <a:avLst/>
          </a:prstGeom>
          <a:solidFill>
            <a:srgbClr val="75BAE6"/>
          </a:solidFill>
          <a:ln/>
        </p:spPr>
        <p:txBody>
          <a:bodyPr/>
          <a:lstStyle/>
          <a:p>
            <a:endParaRPr lang="es-ES"/>
          </a:p>
        </p:txBody>
      </p:sp>
      <p:pic>
        <p:nvPicPr>
          <p:cNvPr id="13" name="Image 0" descr="preencoded.png"/>
          <p:cNvPicPr>
            <a:picLocks noChangeAspect="1"/>
          </p:cNvPicPr>
          <p:nvPr/>
        </p:nvPicPr>
        <p:blipFill>
          <a:blip r:embed="rId3"/>
          <a:stretch>
            <a:fillRect/>
          </a:stretch>
        </p:blipFill>
        <p:spPr>
          <a:xfrm>
            <a:off x="8852535" y="4533305"/>
            <a:ext cx="2309813" cy="2309813"/>
          </a:xfrm>
          <a:prstGeom prst="rect">
            <a:avLst/>
          </a:prstGeom>
        </p:spPr>
      </p:pic>
      <p:sp>
        <p:nvSpPr>
          <p:cNvPr id="14" name="Text 11"/>
          <p:cNvSpPr/>
          <p:nvPr/>
        </p:nvSpPr>
        <p:spPr>
          <a:xfrm>
            <a:off x="1881902" y="7046476"/>
            <a:ext cx="10866596" cy="141684"/>
          </a:xfrm>
          <a:prstGeom prst="rect">
            <a:avLst/>
          </a:prstGeom>
          <a:noFill/>
          <a:ln/>
        </p:spPr>
        <p:txBody>
          <a:bodyPr wrap="none" lIns="0" tIns="0" rIns="0" bIns="0" rtlCol="0" anchor="t"/>
          <a:lstStyle/>
          <a:p>
            <a:pPr marL="0" indent="0" algn="r">
              <a:lnSpc>
                <a:spcPts val="1100"/>
              </a:lnSpc>
              <a:buNone/>
            </a:pPr>
            <a:r>
              <a:rPr lang="en-US" sz="800" dirty="0">
                <a:solidFill>
                  <a:srgbClr val="384653"/>
                </a:solidFill>
                <a:latin typeface="Montserrat" pitchFamily="34" charset="0"/>
                <a:ea typeface="Montserrat" pitchFamily="34" charset="-122"/>
                <a:cs typeface="Montserrat" pitchFamily="34" charset="-120"/>
              </a:rPr>
              <a:t>Página 2</a:t>
            </a:r>
            <a:endParaRPr lang="en-US" sz="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563166" y="752951"/>
            <a:ext cx="2231350" cy="277773"/>
          </a:xfrm>
          <a:prstGeom prst="rect">
            <a:avLst/>
          </a:prstGeom>
          <a:noFill/>
          <a:ln/>
        </p:spPr>
        <p:txBody>
          <a:bodyPr wrap="none" lIns="0" tIns="0" rIns="0" bIns="0" rtlCol="0" anchor="t"/>
          <a:lstStyle/>
          <a:p>
            <a:pPr marL="0" indent="0" algn="l">
              <a:lnSpc>
                <a:spcPts val="2150"/>
              </a:lnSpc>
              <a:buNone/>
            </a:pPr>
            <a:r>
              <a:rPr lang="en-US" sz="1750" b="1" dirty="0">
                <a:solidFill>
                  <a:srgbClr val="2E3C4E"/>
                </a:solidFill>
                <a:latin typeface="Barlow Bold" pitchFamily="34" charset="0"/>
                <a:ea typeface="Barlow Bold" pitchFamily="34" charset="-122"/>
                <a:cs typeface="Barlow Bold" pitchFamily="34" charset="-120"/>
              </a:rPr>
              <a:t>Alineación con los ODS</a:t>
            </a:r>
            <a:endParaRPr lang="en-US" sz="1750" dirty="0"/>
          </a:p>
        </p:txBody>
      </p:sp>
      <p:sp>
        <p:nvSpPr>
          <p:cNvPr id="4" name="Text 1"/>
          <p:cNvSpPr/>
          <p:nvPr/>
        </p:nvSpPr>
        <p:spPr>
          <a:xfrm>
            <a:off x="563166" y="1187529"/>
            <a:ext cx="9846469"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PLASTIGAUR ha alineado su enfoque de sostenibilidad con los Objetivos de Desarrollo Sostenible (ODS) de la Agenda 2030 de Naciones Unidas, identificando aquellos objetivos sobre los que la empresa puede contribuir más directamente, a través de su actividad, su sistema de gestión y sus decisiones operativas.</a:t>
            </a:r>
            <a:endParaRPr lang="en-US" sz="1100" dirty="0"/>
          </a:p>
        </p:txBody>
      </p:sp>
      <p:pic>
        <p:nvPicPr>
          <p:cNvPr id="5" name="Image 1" descr="preencoded.png"/>
          <p:cNvPicPr>
            <a:picLocks noChangeAspect="1"/>
          </p:cNvPicPr>
          <p:nvPr/>
        </p:nvPicPr>
        <p:blipFill>
          <a:blip r:embed="rId4"/>
          <a:stretch>
            <a:fillRect/>
          </a:stretch>
        </p:blipFill>
        <p:spPr>
          <a:xfrm>
            <a:off x="563166" y="1894165"/>
            <a:ext cx="1405652" cy="1405652"/>
          </a:xfrm>
          <a:prstGeom prst="rect">
            <a:avLst/>
          </a:prstGeom>
        </p:spPr>
      </p:pic>
      <p:sp>
        <p:nvSpPr>
          <p:cNvPr id="6" name="Text 2"/>
          <p:cNvSpPr/>
          <p:nvPr/>
        </p:nvSpPr>
        <p:spPr>
          <a:xfrm>
            <a:off x="563166" y="3430548"/>
            <a:ext cx="2001441" cy="231577"/>
          </a:xfrm>
          <a:prstGeom prst="rect">
            <a:avLst/>
          </a:prstGeom>
          <a:noFill/>
          <a:ln/>
        </p:spPr>
        <p:txBody>
          <a:bodyPr wrap="none" lIns="0" tIns="0" rIns="0" bIns="0" rtlCol="0" anchor="t"/>
          <a:lstStyle/>
          <a:p>
            <a:pPr marL="0" indent="0" algn="l">
              <a:lnSpc>
                <a:spcPts val="1800"/>
              </a:lnSpc>
              <a:buNone/>
            </a:pPr>
            <a:r>
              <a:rPr lang="en-US" sz="1450" b="1" dirty="0">
                <a:solidFill>
                  <a:srgbClr val="384653"/>
                </a:solidFill>
                <a:latin typeface="Barlow Bold" pitchFamily="34" charset="0"/>
                <a:ea typeface="Barlow Bold" pitchFamily="34" charset="-122"/>
                <a:cs typeface="Barlow Bold" pitchFamily="34" charset="-120"/>
              </a:rPr>
              <a:t>ODS 3: Salud y Bienestar</a:t>
            </a:r>
            <a:endParaRPr lang="en-US" sz="1450" dirty="0"/>
          </a:p>
        </p:txBody>
      </p:sp>
      <p:sp>
        <p:nvSpPr>
          <p:cNvPr id="7" name="Text 3"/>
          <p:cNvSpPr/>
          <p:nvPr/>
        </p:nvSpPr>
        <p:spPr>
          <a:xfrm>
            <a:off x="563166" y="3724870"/>
            <a:ext cx="3194923"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Prevención de riesgos laborales, la reducción de la siniestralidad y la promoción de entornos de trabajo seguros.</a:t>
            </a:r>
            <a:endParaRPr lang="en-US" sz="1100" dirty="0"/>
          </a:p>
        </p:txBody>
      </p:sp>
      <p:pic>
        <p:nvPicPr>
          <p:cNvPr id="8" name="Image 2" descr="preencoded.png"/>
          <p:cNvPicPr>
            <a:picLocks noChangeAspect="1"/>
          </p:cNvPicPr>
          <p:nvPr/>
        </p:nvPicPr>
        <p:blipFill>
          <a:blip r:embed="rId5"/>
          <a:stretch>
            <a:fillRect/>
          </a:stretch>
        </p:blipFill>
        <p:spPr>
          <a:xfrm>
            <a:off x="3888819" y="1894165"/>
            <a:ext cx="1405771" cy="1405771"/>
          </a:xfrm>
          <a:prstGeom prst="rect">
            <a:avLst/>
          </a:prstGeom>
        </p:spPr>
      </p:pic>
      <p:sp>
        <p:nvSpPr>
          <p:cNvPr id="9" name="Text 4"/>
          <p:cNvSpPr/>
          <p:nvPr/>
        </p:nvSpPr>
        <p:spPr>
          <a:xfrm>
            <a:off x="3888819" y="3430667"/>
            <a:ext cx="1852732" cy="231577"/>
          </a:xfrm>
          <a:prstGeom prst="rect">
            <a:avLst/>
          </a:prstGeom>
          <a:noFill/>
          <a:ln/>
        </p:spPr>
        <p:txBody>
          <a:bodyPr wrap="none" lIns="0" tIns="0" rIns="0" bIns="0" rtlCol="0" anchor="t"/>
          <a:lstStyle/>
          <a:p>
            <a:pPr marL="0" indent="0" algn="l">
              <a:lnSpc>
                <a:spcPts val="1800"/>
              </a:lnSpc>
              <a:buNone/>
            </a:pPr>
            <a:r>
              <a:rPr lang="en-US" sz="1450" b="1" dirty="0">
                <a:solidFill>
                  <a:srgbClr val="384653"/>
                </a:solidFill>
                <a:latin typeface="Barlow Bold" pitchFamily="34" charset="0"/>
                <a:ea typeface="Barlow Bold" pitchFamily="34" charset="-122"/>
                <a:cs typeface="Barlow Bold" pitchFamily="34" charset="-120"/>
              </a:rPr>
              <a:t>ODS 6: Agua Limpia</a:t>
            </a:r>
            <a:endParaRPr lang="en-US" sz="1450" dirty="0"/>
          </a:p>
        </p:txBody>
      </p:sp>
      <p:sp>
        <p:nvSpPr>
          <p:cNvPr id="10" name="Text 5"/>
          <p:cNvSpPr/>
          <p:nvPr/>
        </p:nvSpPr>
        <p:spPr>
          <a:xfrm>
            <a:off x="3888819" y="3724989"/>
            <a:ext cx="3195042" cy="196334"/>
          </a:xfrm>
          <a:prstGeom prst="rect">
            <a:avLst/>
          </a:prstGeom>
          <a:noFill/>
          <a:ln/>
        </p:spPr>
        <p:txBody>
          <a:bodyPr wrap="none" lIns="0" tIns="0" rIns="0" bIns="0" rtlCol="0" anchor="t"/>
          <a:lstStyle/>
          <a:p>
            <a:pPr marL="0" indent="0" algn="l">
              <a:lnSpc>
                <a:spcPts val="1500"/>
              </a:lnSpc>
              <a:buNone/>
            </a:pPr>
            <a:endParaRPr lang="en-US" sz="1100" dirty="0"/>
          </a:p>
        </p:txBody>
      </p:sp>
      <p:sp>
        <p:nvSpPr>
          <p:cNvPr id="11" name="Text 6"/>
          <p:cNvSpPr/>
          <p:nvPr/>
        </p:nvSpPr>
        <p:spPr>
          <a:xfrm>
            <a:off x="3888819" y="3984069"/>
            <a:ext cx="3195042"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Control del consumo de agua, gestión de vertidos y seguimiento de indicadores de eficiencia hídrica.</a:t>
            </a:r>
            <a:endParaRPr lang="en-US" sz="1100" dirty="0"/>
          </a:p>
        </p:txBody>
      </p:sp>
      <p:pic>
        <p:nvPicPr>
          <p:cNvPr id="12" name="Image 3" descr="preencoded.png"/>
          <p:cNvPicPr>
            <a:picLocks noChangeAspect="1"/>
          </p:cNvPicPr>
          <p:nvPr/>
        </p:nvPicPr>
        <p:blipFill>
          <a:blip r:embed="rId6"/>
          <a:stretch>
            <a:fillRect/>
          </a:stretch>
        </p:blipFill>
        <p:spPr>
          <a:xfrm>
            <a:off x="7214592" y="1894165"/>
            <a:ext cx="1405652" cy="1405652"/>
          </a:xfrm>
          <a:prstGeom prst="rect">
            <a:avLst/>
          </a:prstGeom>
        </p:spPr>
      </p:pic>
      <p:sp>
        <p:nvSpPr>
          <p:cNvPr id="13" name="Text 7"/>
          <p:cNvSpPr/>
          <p:nvPr/>
        </p:nvSpPr>
        <p:spPr>
          <a:xfrm>
            <a:off x="7214592" y="3430548"/>
            <a:ext cx="1922502" cy="231577"/>
          </a:xfrm>
          <a:prstGeom prst="rect">
            <a:avLst/>
          </a:prstGeom>
          <a:noFill/>
          <a:ln/>
        </p:spPr>
        <p:txBody>
          <a:bodyPr wrap="none" lIns="0" tIns="0" rIns="0" bIns="0" rtlCol="0" anchor="t"/>
          <a:lstStyle/>
          <a:p>
            <a:pPr marL="0" indent="0" algn="l">
              <a:lnSpc>
                <a:spcPts val="1800"/>
              </a:lnSpc>
              <a:buNone/>
            </a:pPr>
            <a:r>
              <a:rPr lang="en-US" sz="1450" b="1" dirty="0">
                <a:solidFill>
                  <a:srgbClr val="384653"/>
                </a:solidFill>
                <a:latin typeface="Barlow Bold" pitchFamily="34" charset="0"/>
                <a:ea typeface="Barlow Bold" pitchFamily="34" charset="-122"/>
                <a:cs typeface="Barlow Bold" pitchFamily="34" charset="-120"/>
              </a:rPr>
              <a:t>ODS 8: Trabajo Decente</a:t>
            </a:r>
            <a:endParaRPr lang="en-US" sz="1450" dirty="0"/>
          </a:p>
        </p:txBody>
      </p:sp>
      <p:sp>
        <p:nvSpPr>
          <p:cNvPr id="14" name="Text 8"/>
          <p:cNvSpPr/>
          <p:nvPr/>
        </p:nvSpPr>
        <p:spPr>
          <a:xfrm>
            <a:off x="7214592" y="3724870"/>
            <a:ext cx="3194923"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Generación de empleo estable, convenio propio, gestión de seguridad laboral y planes de formación.</a:t>
            </a:r>
            <a:endParaRPr lang="en-US" sz="1100" dirty="0"/>
          </a:p>
        </p:txBody>
      </p:sp>
      <p:pic>
        <p:nvPicPr>
          <p:cNvPr id="15" name="Image 4" descr="preencoded.png"/>
          <p:cNvPicPr>
            <a:picLocks noChangeAspect="1"/>
          </p:cNvPicPr>
          <p:nvPr/>
        </p:nvPicPr>
        <p:blipFill>
          <a:blip r:embed="rId7"/>
          <a:stretch>
            <a:fillRect/>
          </a:stretch>
        </p:blipFill>
        <p:spPr>
          <a:xfrm>
            <a:off x="563166" y="4782145"/>
            <a:ext cx="1405652" cy="1405652"/>
          </a:xfrm>
          <a:prstGeom prst="rect">
            <a:avLst/>
          </a:prstGeom>
        </p:spPr>
      </p:pic>
      <p:sp>
        <p:nvSpPr>
          <p:cNvPr id="16" name="Text 9"/>
          <p:cNvSpPr/>
          <p:nvPr/>
        </p:nvSpPr>
        <p:spPr>
          <a:xfrm>
            <a:off x="563166" y="6318528"/>
            <a:ext cx="2375773" cy="231577"/>
          </a:xfrm>
          <a:prstGeom prst="rect">
            <a:avLst/>
          </a:prstGeom>
          <a:noFill/>
          <a:ln/>
        </p:spPr>
        <p:txBody>
          <a:bodyPr wrap="none" lIns="0" tIns="0" rIns="0" bIns="0" rtlCol="0" anchor="t"/>
          <a:lstStyle/>
          <a:p>
            <a:pPr marL="0" indent="0" algn="l">
              <a:lnSpc>
                <a:spcPts val="1800"/>
              </a:lnSpc>
              <a:buNone/>
            </a:pPr>
            <a:r>
              <a:rPr lang="en-US" sz="1450" b="1" dirty="0">
                <a:solidFill>
                  <a:srgbClr val="384653"/>
                </a:solidFill>
                <a:latin typeface="Barlow Bold" pitchFamily="34" charset="0"/>
                <a:ea typeface="Barlow Bold" pitchFamily="34" charset="-122"/>
                <a:cs typeface="Barlow Bold" pitchFamily="34" charset="-120"/>
              </a:rPr>
              <a:t>ODS 9: Industria e Innovación</a:t>
            </a:r>
            <a:endParaRPr lang="en-US" sz="1450" dirty="0"/>
          </a:p>
        </p:txBody>
      </p:sp>
      <p:sp>
        <p:nvSpPr>
          <p:cNvPr id="17" name="Text 10"/>
          <p:cNvSpPr/>
          <p:nvPr/>
        </p:nvSpPr>
        <p:spPr>
          <a:xfrm>
            <a:off x="563166" y="6612850"/>
            <a:ext cx="3194923"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Inversión en innovación tecnológica, mejora de procesos y desarrollo de soluciones avanzadas.</a:t>
            </a:r>
            <a:endParaRPr lang="en-US" sz="1100" dirty="0"/>
          </a:p>
        </p:txBody>
      </p:sp>
      <p:pic>
        <p:nvPicPr>
          <p:cNvPr id="18" name="Image 5" descr="preencoded.png"/>
          <p:cNvPicPr>
            <a:picLocks noChangeAspect="1"/>
          </p:cNvPicPr>
          <p:nvPr/>
        </p:nvPicPr>
        <p:blipFill>
          <a:blip r:embed="rId8"/>
          <a:stretch>
            <a:fillRect/>
          </a:stretch>
        </p:blipFill>
        <p:spPr>
          <a:xfrm>
            <a:off x="3888819" y="4782145"/>
            <a:ext cx="1405771" cy="1405771"/>
          </a:xfrm>
          <a:prstGeom prst="rect">
            <a:avLst/>
          </a:prstGeom>
        </p:spPr>
      </p:pic>
      <p:sp>
        <p:nvSpPr>
          <p:cNvPr id="19" name="Text 11"/>
          <p:cNvSpPr/>
          <p:nvPr/>
        </p:nvSpPr>
        <p:spPr>
          <a:xfrm>
            <a:off x="3888819" y="6318647"/>
            <a:ext cx="2678906" cy="231577"/>
          </a:xfrm>
          <a:prstGeom prst="rect">
            <a:avLst/>
          </a:prstGeom>
          <a:noFill/>
          <a:ln/>
        </p:spPr>
        <p:txBody>
          <a:bodyPr wrap="none" lIns="0" tIns="0" rIns="0" bIns="0" rtlCol="0" anchor="t"/>
          <a:lstStyle/>
          <a:p>
            <a:pPr marL="0" indent="0" algn="l">
              <a:lnSpc>
                <a:spcPts val="1800"/>
              </a:lnSpc>
              <a:buNone/>
            </a:pPr>
            <a:r>
              <a:rPr lang="en-US" sz="1450" b="1" dirty="0">
                <a:solidFill>
                  <a:srgbClr val="384653"/>
                </a:solidFill>
                <a:latin typeface="Barlow Bold" pitchFamily="34" charset="0"/>
                <a:ea typeface="Barlow Bold" pitchFamily="34" charset="-122"/>
                <a:cs typeface="Barlow Bold" pitchFamily="34" charset="-120"/>
              </a:rPr>
              <a:t>ODS 12: Producción Responsable</a:t>
            </a:r>
            <a:endParaRPr lang="en-US" sz="1450" dirty="0"/>
          </a:p>
        </p:txBody>
      </p:sp>
      <p:sp>
        <p:nvSpPr>
          <p:cNvPr id="20" name="Text 12"/>
          <p:cNvSpPr/>
          <p:nvPr/>
        </p:nvSpPr>
        <p:spPr>
          <a:xfrm>
            <a:off x="3888819" y="6612969"/>
            <a:ext cx="3195042"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Economía circular, ecodiseño, trazabilidad, contenido reciclado y gestión responsable de residuos.</a:t>
            </a:r>
            <a:endParaRPr lang="en-US" sz="1100" dirty="0"/>
          </a:p>
        </p:txBody>
      </p:sp>
      <p:pic>
        <p:nvPicPr>
          <p:cNvPr id="21" name="Image 6" descr="preencoded.png"/>
          <p:cNvPicPr>
            <a:picLocks noChangeAspect="1"/>
          </p:cNvPicPr>
          <p:nvPr/>
        </p:nvPicPr>
        <p:blipFill>
          <a:blip r:embed="rId9"/>
          <a:stretch>
            <a:fillRect/>
          </a:stretch>
        </p:blipFill>
        <p:spPr>
          <a:xfrm>
            <a:off x="7214592" y="4782145"/>
            <a:ext cx="1405652" cy="1405652"/>
          </a:xfrm>
          <a:prstGeom prst="rect">
            <a:avLst/>
          </a:prstGeom>
        </p:spPr>
      </p:pic>
      <p:sp>
        <p:nvSpPr>
          <p:cNvPr id="22" name="Text 13"/>
          <p:cNvSpPr/>
          <p:nvPr/>
        </p:nvSpPr>
        <p:spPr>
          <a:xfrm>
            <a:off x="7214592" y="6318528"/>
            <a:ext cx="2024539" cy="231577"/>
          </a:xfrm>
          <a:prstGeom prst="rect">
            <a:avLst/>
          </a:prstGeom>
          <a:noFill/>
          <a:ln/>
        </p:spPr>
        <p:txBody>
          <a:bodyPr wrap="none" lIns="0" tIns="0" rIns="0" bIns="0" rtlCol="0" anchor="t"/>
          <a:lstStyle/>
          <a:p>
            <a:pPr marL="0" indent="0" algn="l">
              <a:lnSpc>
                <a:spcPts val="1800"/>
              </a:lnSpc>
              <a:buNone/>
            </a:pPr>
            <a:r>
              <a:rPr lang="en-US" sz="1450" b="1" dirty="0">
                <a:solidFill>
                  <a:srgbClr val="384653"/>
                </a:solidFill>
                <a:latin typeface="Barlow Bold" pitchFamily="34" charset="0"/>
                <a:ea typeface="Barlow Bold" pitchFamily="34" charset="-122"/>
                <a:cs typeface="Barlow Bold" pitchFamily="34" charset="-120"/>
              </a:rPr>
              <a:t>ODS 13: Acción Climática</a:t>
            </a:r>
            <a:endParaRPr lang="en-US" sz="1450" dirty="0"/>
          </a:p>
        </p:txBody>
      </p:sp>
      <p:sp>
        <p:nvSpPr>
          <p:cNvPr id="23" name="Text 14"/>
          <p:cNvSpPr/>
          <p:nvPr/>
        </p:nvSpPr>
        <p:spPr>
          <a:xfrm>
            <a:off x="7214592" y="6612850"/>
            <a:ext cx="3194923" cy="589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Medición y reducción de huella de carbono, objetivos SBTi y mejora de eficiencia energética.</a:t>
            </a:r>
            <a:endParaRPr lang="en-US" sz="1100" dirty="0"/>
          </a:p>
        </p:txBody>
      </p:sp>
      <p:sp>
        <p:nvSpPr>
          <p:cNvPr id="24" name="Text 15"/>
          <p:cNvSpPr/>
          <p:nvPr/>
        </p:nvSpPr>
        <p:spPr>
          <a:xfrm>
            <a:off x="563166" y="7319605"/>
            <a:ext cx="9846469" cy="156924"/>
          </a:xfrm>
          <a:prstGeom prst="rect">
            <a:avLst/>
          </a:prstGeom>
          <a:noFill/>
          <a:ln/>
        </p:spPr>
        <p:txBody>
          <a:bodyPr wrap="none" lIns="0" tIns="0" rIns="0" bIns="0" rtlCol="0" anchor="t"/>
          <a:lstStyle/>
          <a:p>
            <a:pPr marL="0" indent="0" algn="r">
              <a:lnSpc>
                <a:spcPts val="1200"/>
              </a:lnSpc>
              <a:buNone/>
            </a:pPr>
            <a:r>
              <a:rPr lang="en-US" sz="850" dirty="0">
                <a:solidFill>
                  <a:srgbClr val="384653"/>
                </a:solidFill>
                <a:latin typeface="Montserrat" pitchFamily="34" charset="0"/>
                <a:ea typeface="Montserrat" pitchFamily="34" charset="-122"/>
                <a:cs typeface="Montserrat" pitchFamily="34" charset="-120"/>
              </a:rPr>
              <a:t>Página 20</a:t>
            </a:r>
            <a:endParaRPr lang="en-US" sz="8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544241"/>
          </a:xfrm>
          <a:prstGeom prst="rect">
            <a:avLst/>
          </a:prstGeom>
        </p:spPr>
      </p:pic>
      <p:sp>
        <p:nvSpPr>
          <p:cNvPr id="3" name="Text 0"/>
          <p:cNvSpPr/>
          <p:nvPr/>
        </p:nvSpPr>
        <p:spPr>
          <a:xfrm>
            <a:off x="2431494" y="2124075"/>
            <a:ext cx="3552230" cy="232172"/>
          </a:xfrm>
          <a:prstGeom prst="rect">
            <a:avLst/>
          </a:prstGeom>
          <a:noFill/>
          <a:ln/>
        </p:spPr>
        <p:txBody>
          <a:bodyPr wrap="none" lIns="0" tIns="0" rIns="0" bIns="0" rtlCol="0" anchor="t"/>
          <a:lstStyle/>
          <a:p>
            <a:pPr marL="0" indent="0" algn="l">
              <a:lnSpc>
                <a:spcPts val="1800"/>
              </a:lnSpc>
              <a:buNone/>
            </a:pPr>
            <a:r>
              <a:rPr lang="en-US" sz="1450" b="1" dirty="0">
                <a:solidFill>
                  <a:srgbClr val="2E3C4E"/>
                </a:solidFill>
                <a:latin typeface="Barlow Bold" pitchFamily="34" charset="0"/>
                <a:ea typeface="Barlow Bold" pitchFamily="34" charset="-122"/>
                <a:cs typeface="Barlow Bold" pitchFamily="34" charset="-120"/>
              </a:rPr>
              <a:t>Compromisos Voluntarios y Certificaciones</a:t>
            </a:r>
            <a:endParaRPr lang="en-US" sz="1450" dirty="0"/>
          </a:p>
        </p:txBody>
      </p:sp>
      <p:sp>
        <p:nvSpPr>
          <p:cNvPr id="4" name="Text 1"/>
          <p:cNvSpPr/>
          <p:nvPr/>
        </p:nvSpPr>
        <p:spPr>
          <a:xfrm>
            <a:off x="2431494" y="2465784"/>
            <a:ext cx="9767411" cy="30480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En enfoque de la sostenibilidad se completa con la adhesión a distintas iniciativas y compromisos que refuerzan la integración de la sostenibilidad en nuestro modelo de negocio.</a:t>
            </a:r>
            <a:endParaRPr lang="en-US" sz="900" dirty="0"/>
          </a:p>
        </p:txBody>
      </p:sp>
      <p:pic>
        <p:nvPicPr>
          <p:cNvPr id="5" name="Image 1" descr="preencoded.png"/>
          <p:cNvPicPr>
            <a:picLocks noChangeAspect="1"/>
          </p:cNvPicPr>
          <p:nvPr/>
        </p:nvPicPr>
        <p:blipFill>
          <a:blip r:embed="rId4"/>
          <a:stretch>
            <a:fillRect/>
          </a:stretch>
        </p:blipFill>
        <p:spPr>
          <a:xfrm>
            <a:off x="2431494" y="2934891"/>
            <a:ext cx="1155383" cy="1155382"/>
          </a:xfrm>
          <a:prstGeom prst="rect">
            <a:avLst/>
          </a:prstGeom>
        </p:spPr>
      </p:pic>
      <p:sp>
        <p:nvSpPr>
          <p:cNvPr id="6" name="Text 2"/>
          <p:cNvSpPr/>
          <p:nvPr/>
        </p:nvSpPr>
        <p:spPr>
          <a:xfrm>
            <a:off x="2431494" y="4181475"/>
            <a:ext cx="1548289" cy="193477"/>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Pacto Mundial</a:t>
            </a:r>
            <a:endParaRPr lang="en-US" sz="1200" dirty="0"/>
          </a:p>
        </p:txBody>
      </p:sp>
      <p:sp>
        <p:nvSpPr>
          <p:cNvPr id="7" name="Text 3"/>
          <p:cNvSpPr/>
          <p:nvPr/>
        </p:nvSpPr>
        <p:spPr>
          <a:xfrm>
            <a:off x="2431494" y="4447937"/>
            <a:ext cx="2626043" cy="152400"/>
          </a:xfrm>
          <a:prstGeom prst="rect">
            <a:avLst/>
          </a:prstGeom>
          <a:noFill/>
          <a:ln/>
        </p:spPr>
        <p:txBody>
          <a:bodyPr wrap="non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Promoción de la sostenibilidad empresarial.</a:t>
            </a:r>
            <a:endParaRPr lang="en-US" sz="900" dirty="0"/>
          </a:p>
        </p:txBody>
      </p:sp>
      <p:pic>
        <p:nvPicPr>
          <p:cNvPr id="8" name="Image 2" descr="preencoded.png"/>
          <p:cNvPicPr>
            <a:picLocks noChangeAspect="1"/>
          </p:cNvPicPr>
          <p:nvPr/>
        </p:nvPicPr>
        <p:blipFill>
          <a:blip r:embed="rId5"/>
          <a:stretch>
            <a:fillRect/>
          </a:stretch>
        </p:blipFill>
        <p:spPr>
          <a:xfrm>
            <a:off x="5148739" y="2934891"/>
            <a:ext cx="1155502" cy="1155502"/>
          </a:xfrm>
          <a:prstGeom prst="rect">
            <a:avLst/>
          </a:prstGeom>
        </p:spPr>
      </p:pic>
      <p:sp>
        <p:nvSpPr>
          <p:cNvPr id="9" name="Text 4"/>
          <p:cNvSpPr/>
          <p:nvPr/>
        </p:nvSpPr>
        <p:spPr>
          <a:xfrm>
            <a:off x="5148739" y="4181594"/>
            <a:ext cx="1565553" cy="193477"/>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Science Based Targets</a:t>
            </a:r>
            <a:endParaRPr lang="en-US" sz="1200" dirty="0"/>
          </a:p>
        </p:txBody>
      </p:sp>
      <p:sp>
        <p:nvSpPr>
          <p:cNvPr id="10" name="Text 5"/>
          <p:cNvSpPr/>
          <p:nvPr/>
        </p:nvSpPr>
        <p:spPr>
          <a:xfrm>
            <a:off x="5148739" y="4448056"/>
            <a:ext cx="2626162" cy="45720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Objetivos de reducción de emisiones alineados con la ciencia climática y el Acuerdo de Paris</a:t>
            </a:r>
            <a:endParaRPr lang="en-US" sz="900" dirty="0"/>
          </a:p>
        </p:txBody>
      </p:sp>
      <p:pic>
        <p:nvPicPr>
          <p:cNvPr id="11" name="Image 3" descr="preencoded.png"/>
          <p:cNvPicPr>
            <a:picLocks noChangeAspect="1"/>
          </p:cNvPicPr>
          <p:nvPr/>
        </p:nvPicPr>
        <p:blipFill>
          <a:blip r:embed="rId6"/>
          <a:stretch>
            <a:fillRect/>
          </a:stretch>
        </p:blipFill>
        <p:spPr>
          <a:xfrm>
            <a:off x="2431494" y="5051227"/>
            <a:ext cx="1155383" cy="1155382"/>
          </a:xfrm>
          <a:prstGeom prst="rect">
            <a:avLst/>
          </a:prstGeom>
        </p:spPr>
      </p:pic>
      <p:sp>
        <p:nvSpPr>
          <p:cNvPr id="12" name="Text 6"/>
          <p:cNvSpPr/>
          <p:nvPr/>
        </p:nvSpPr>
        <p:spPr>
          <a:xfrm>
            <a:off x="2431494" y="6297811"/>
            <a:ext cx="1583531" cy="193477"/>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Operation Clean Sweep</a:t>
            </a:r>
            <a:endParaRPr lang="en-US" sz="1200" dirty="0"/>
          </a:p>
        </p:txBody>
      </p:sp>
      <p:sp>
        <p:nvSpPr>
          <p:cNvPr id="13" name="Text 7"/>
          <p:cNvSpPr/>
          <p:nvPr/>
        </p:nvSpPr>
        <p:spPr>
          <a:xfrm>
            <a:off x="2431494" y="6564273"/>
            <a:ext cx="2626043" cy="45720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Primera empresa española de evvase flexibvle certificada en prevención de pérdida de granza al medio ambiente.</a:t>
            </a:r>
            <a:endParaRPr lang="en-US" sz="900" dirty="0"/>
          </a:p>
        </p:txBody>
      </p:sp>
      <p:sp>
        <p:nvSpPr>
          <p:cNvPr id="14" name="Text 8"/>
          <p:cNvSpPr/>
          <p:nvPr/>
        </p:nvSpPr>
        <p:spPr>
          <a:xfrm>
            <a:off x="2431494" y="7087195"/>
            <a:ext cx="2626043" cy="152400"/>
          </a:xfrm>
          <a:prstGeom prst="rect">
            <a:avLst/>
          </a:prstGeom>
          <a:noFill/>
          <a:ln/>
        </p:spPr>
        <p:txBody>
          <a:bodyPr wrap="none" lIns="0" tIns="0" rIns="0" bIns="0" rtlCol="0" anchor="t"/>
          <a:lstStyle/>
          <a:p>
            <a:pPr marL="0" indent="0" algn="l">
              <a:lnSpc>
                <a:spcPts val="1200"/>
              </a:lnSpc>
              <a:buNone/>
            </a:pPr>
            <a:endParaRPr lang="en-US" sz="900" dirty="0"/>
          </a:p>
        </p:txBody>
      </p:sp>
      <p:pic>
        <p:nvPicPr>
          <p:cNvPr id="15" name="Image 4" descr="preencoded.png"/>
          <p:cNvPicPr>
            <a:picLocks noChangeAspect="1"/>
          </p:cNvPicPr>
          <p:nvPr/>
        </p:nvPicPr>
        <p:blipFill>
          <a:blip r:embed="rId7"/>
          <a:stretch>
            <a:fillRect/>
          </a:stretch>
        </p:blipFill>
        <p:spPr>
          <a:xfrm>
            <a:off x="5148739" y="5051227"/>
            <a:ext cx="1155502" cy="1155502"/>
          </a:xfrm>
          <a:prstGeom prst="rect">
            <a:avLst/>
          </a:prstGeom>
        </p:spPr>
      </p:pic>
      <p:sp>
        <p:nvSpPr>
          <p:cNvPr id="16" name="Text 9"/>
          <p:cNvSpPr/>
          <p:nvPr/>
        </p:nvSpPr>
        <p:spPr>
          <a:xfrm>
            <a:off x="5148739" y="6297930"/>
            <a:ext cx="1697831" cy="193477"/>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Circular Plastics Alliance</a:t>
            </a:r>
            <a:endParaRPr lang="en-US" sz="1200" dirty="0"/>
          </a:p>
        </p:txBody>
      </p:sp>
      <p:sp>
        <p:nvSpPr>
          <p:cNvPr id="17" name="Text 10"/>
          <p:cNvSpPr/>
          <p:nvPr/>
        </p:nvSpPr>
        <p:spPr>
          <a:xfrm>
            <a:off x="5148739" y="6564392"/>
            <a:ext cx="2626162" cy="30480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Promoción de economia circular para plásticos y fomento de materiales reciclados.</a:t>
            </a:r>
            <a:endParaRPr lang="en-US" sz="900" dirty="0"/>
          </a:p>
        </p:txBody>
      </p:sp>
      <p:pic>
        <p:nvPicPr>
          <p:cNvPr id="18" name="Image 5" descr="preencoded.png"/>
          <p:cNvPicPr>
            <a:picLocks noChangeAspect="1"/>
          </p:cNvPicPr>
          <p:nvPr/>
        </p:nvPicPr>
        <p:blipFill>
          <a:blip r:embed="rId8"/>
          <a:stretch>
            <a:fillRect/>
          </a:stretch>
        </p:blipFill>
        <p:spPr>
          <a:xfrm>
            <a:off x="8069461" y="2934891"/>
            <a:ext cx="4136946" cy="4136946"/>
          </a:xfrm>
          <a:prstGeom prst="rect">
            <a:avLst/>
          </a:prstGeom>
        </p:spPr>
      </p:pic>
      <p:sp>
        <p:nvSpPr>
          <p:cNvPr id="19" name="Text 11"/>
          <p:cNvSpPr/>
          <p:nvPr/>
        </p:nvSpPr>
        <p:spPr>
          <a:xfrm>
            <a:off x="8069461" y="7153989"/>
            <a:ext cx="4136946" cy="152400"/>
          </a:xfrm>
          <a:prstGeom prst="rect">
            <a:avLst/>
          </a:prstGeom>
          <a:noFill/>
          <a:ln/>
        </p:spPr>
        <p:txBody>
          <a:bodyPr wrap="none" lIns="0" tIns="0" rIns="0" bIns="0" rtlCol="0" anchor="t"/>
          <a:lstStyle/>
          <a:p>
            <a:pPr marL="0" indent="0" algn="l">
              <a:lnSpc>
                <a:spcPts val="1200"/>
              </a:lnSpc>
              <a:buNone/>
            </a:pPr>
            <a:endParaRPr lang="en-US" sz="900" dirty="0"/>
          </a:p>
        </p:txBody>
      </p:sp>
      <p:sp>
        <p:nvSpPr>
          <p:cNvPr id="20" name="Text 12"/>
          <p:cNvSpPr/>
          <p:nvPr/>
        </p:nvSpPr>
        <p:spPr>
          <a:xfrm>
            <a:off x="2431494" y="7454265"/>
            <a:ext cx="9767411" cy="122039"/>
          </a:xfrm>
          <a:prstGeom prst="rect">
            <a:avLst/>
          </a:prstGeom>
          <a:noFill/>
          <a:ln/>
        </p:spPr>
        <p:txBody>
          <a:bodyPr wrap="none" lIns="0" tIns="0" rIns="0" bIns="0" rtlCol="0" anchor="t"/>
          <a:lstStyle/>
          <a:p>
            <a:pPr marL="0" indent="0" algn="r">
              <a:lnSpc>
                <a:spcPts val="950"/>
              </a:lnSpc>
              <a:buNone/>
            </a:pPr>
            <a:r>
              <a:rPr lang="en-US" sz="700" dirty="0">
                <a:solidFill>
                  <a:srgbClr val="384653"/>
                </a:solidFill>
                <a:latin typeface="Montserrat" pitchFamily="34" charset="0"/>
                <a:ea typeface="Montserrat" pitchFamily="34" charset="-122"/>
                <a:cs typeface="Montserrat" pitchFamily="34" charset="-120"/>
              </a:rPr>
              <a:t>Página 21</a:t>
            </a:r>
            <a:endParaRPr lang="en-US" sz="7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29258" y="547211"/>
            <a:ext cx="2878693" cy="359807"/>
          </a:xfrm>
          <a:prstGeom prst="rect">
            <a:avLst/>
          </a:prstGeom>
          <a:noFill/>
          <a:ln/>
        </p:spPr>
        <p:txBody>
          <a:bodyPr wrap="none" lIns="0" tIns="0" rIns="0" bIns="0" rtlCol="0" anchor="t"/>
          <a:lstStyle/>
          <a:p>
            <a:pPr marL="0" indent="0" algn="l">
              <a:lnSpc>
                <a:spcPts val="2800"/>
              </a:lnSpc>
              <a:buNone/>
            </a:pPr>
            <a:endParaRPr lang="en-US" sz="2250" dirty="0"/>
          </a:p>
        </p:txBody>
      </p:sp>
      <p:sp>
        <p:nvSpPr>
          <p:cNvPr id="3" name="Text 1"/>
          <p:cNvSpPr/>
          <p:nvPr/>
        </p:nvSpPr>
        <p:spPr>
          <a:xfrm>
            <a:off x="729258" y="1345168"/>
            <a:ext cx="4504253" cy="359807"/>
          </a:xfrm>
          <a:prstGeom prst="rect">
            <a:avLst/>
          </a:prstGeom>
          <a:noFill/>
          <a:ln/>
        </p:spPr>
        <p:txBody>
          <a:bodyPr wrap="none" lIns="0" tIns="0" rIns="0" bIns="0" rtlCol="0" anchor="t"/>
          <a:lstStyle/>
          <a:p>
            <a:pPr marL="0" indent="0" algn="l">
              <a:lnSpc>
                <a:spcPts val="2800"/>
              </a:lnSpc>
              <a:buNone/>
            </a:pPr>
            <a:r>
              <a:rPr lang="en-US" sz="2250" b="1" dirty="0">
                <a:solidFill>
                  <a:srgbClr val="2E3C4E"/>
                </a:solidFill>
                <a:latin typeface="Barlow Bold" pitchFamily="34" charset="0"/>
                <a:ea typeface="Barlow Bold" pitchFamily="34" charset="-122"/>
                <a:cs typeface="Barlow Bold" pitchFamily="34" charset="-120"/>
              </a:rPr>
              <a:t>Reconocimiento EcoVadis Platinum</a:t>
            </a:r>
            <a:endParaRPr lang="en-US" sz="2250" dirty="0"/>
          </a:p>
        </p:txBody>
      </p:sp>
      <p:pic>
        <p:nvPicPr>
          <p:cNvPr id="4" name="Image 0" descr="preencoded.png"/>
          <p:cNvPicPr>
            <a:picLocks noChangeAspect="1"/>
          </p:cNvPicPr>
          <p:nvPr/>
        </p:nvPicPr>
        <p:blipFill>
          <a:blip r:embed="rId3"/>
          <a:stretch>
            <a:fillRect/>
          </a:stretch>
        </p:blipFill>
        <p:spPr>
          <a:xfrm>
            <a:off x="729258" y="1902143"/>
            <a:ext cx="5253037" cy="2654975"/>
          </a:xfrm>
          <a:prstGeom prst="rect">
            <a:avLst/>
          </a:prstGeom>
        </p:spPr>
      </p:pic>
      <p:sp>
        <p:nvSpPr>
          <p:cNvPr id="5" name="Text 2"/>
          <p:cNvSpPr/>
          <p:nvPr/>
        </p:nvSpPr>
        <p:spPr>
          <a:xfrm>
            <a:off x="729258" y="4754285"/>
            <a:ext cx="6983016" cy="857964"/>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En 2024, PLASTIGAUR fue distinguida con la </a:t>
            </a:r>
            <a:r>
              <a:rPr lang="en-US" sz="1400" b="1" dirty="0">
                <a:solidFill>
                  <a:srgbClr val="384653"/>
                </a:solidFill>
                <a:latin typeface="Montserrat" pitchFamily="34" charset="0"/>
                <a:ea typeface="Montserrat" pitchFamily="34" charset="-122"/>
                <a:cs typeface="Montserrat" pitchFamily="34" charset="-120"/>
              </a:rPr>
              <a:t>medalla Platinum de EcoVadis</a:t>
            </a:r>
            <a:r>
              <a:rPr lang="en-US" sz="1400" dirty="0">
                <a:solidFill>
                  <a:srgbClr val="384653"/>
                </a:solidFill>
                <a:latin typeface="Montserrat" pitchFamily="34" charset="0"/>
                <a:ea typeface="Montserrat" pitchFamily="34" charset="-122"/>
                <a:cs typeface="Montserrat" pitchFamily="34" charset="-120"/>
              </a:rPr>
              <a:t>, uno de los principales sistemas globales de calificación en responsabilidad social y sostenibilidad corporativa.</a:t>
            </a:r>
            <a:endParaRPr lang="en-US" sz="1400" dirty="0"/>
          </a:p>
        </p:txBody>
      </p:sp>
      <p:sp>
        <p:nvSpPr>
          <p:cNvPr id="6" name="Text 3"/>
          <p:cNvSpPr/>
          <p:nvPr/>
        </p:nvSpPr>
        <p:spPr>
          <a:xfrm>
            <a:off x="729258" y="5770007"/>
            <a:ext cx="6983016" cy="1143953"/>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Esta distinción sitúa a PLASTIGAUR entre el </a:t>
            </a:r>
            <a:r>
              <a:rPr lang="en-US" sz="1400" b="1" dirty="0">
                <a:solidFill>
                  <a:srgbClr val="384653"/>
                </a:solidFill>
                <a:latin typeface="Montserrat" pitchFamily="34" charset="0"/>
                <a:ea typeface="Montserrat" pitchFamily="34" charset="-122"/>
                <a:cs typeface="Montserrat" pitchFamily="34" charset="-120"/>
              </a:rPr>
              <a:t>1% de las mejores empresas a nivel mundial</a:t>
            </a:r>
            <a:r>
              <a:rPr lang="en-US" sz="1400" dirty="0">
                <a:solidFill>
                  <a:srgbClr val="384653"/>
                </a:solidFill>
                <a:latin typeface="Montserrat" pitchFamily="34" charset="0"/>
                <a:ea typeface="Montserrat" pitchFamily="34" charset="-122"/>
                <a:cs typeface="Montserrat" pitchFamily="34" charset="-120"/>
              </a:rPr>
              <a:t> evaluadas en prácticas ambientales, sociales, éticas y de compras sostenibles, reforzando nuestro compromiso continuo con la mejora del desempeño ESG.</a:t>
            </a:r>
            <a:endParaRPr lang="en-US" sz="1400" dirty="0"/>
          </a:p>
        </p:txBody>
      </p:sp>
      <p:sp>
        <p:nvSpPr>
          <p:cNvPr id="7" name="Text 4"/>
          <p:cNvSpPr/>
          <p:nvPr/>
        </p:nvSpPr>
        <p:spPr>
          <a:xfrm>
            <a:off x="8164711" y="1345168"/>
            <a:ext cx="3706892" cy="359807"/>
          </a:xfrm>
          <a:prstGeom prst="rect">
            <a:avLst/>
          </a:prstGeom>
          <a:noFill/>
          <a:ln/>
        </p:spPr>
        <p:txBody>
          <a:bodyPr wrap="none" lIns="0" tIns="0" rIns="0" bIns="0" rtlCol="0" anchor="t"/>
          <a:lstStyle/>
          <a:p>
            <a:pPr marL="0" indent="0" algn="l">
              <a:lnSpc>
                <a:spcPts val="2800"/>
              </a:lnSpc>
              <a:buNone/>
            </a:pPr>
            <a:r>
              <a:rPr lang="en-US" sz="2250" b="1" dirty="0">
                <a:solidFill>
                  <a:srgbClr val="2E3C4E"/>
                </a:solidFill>
                <a:latin typeface="Barlow Bold" pitchFamily="34" charset="0"/>
                <a:ea typeface="Barlow Bold" pitchFamily="34" charset="-122"/>
                <a:cs typeface="Barlow Bold" pitchFamily="34" charset="-120"/>
              </a:rPr>
              <a:t>Premio Euskadi Agenda 2030</a:t>
            </a:r>
            <a:endParaRPr lang="en-US" sz="2250" dirty="0"/>
          </a:p>
        </p:txBody>
      </p:sp>
      <p:sp>
        <p:nvSpPr>
          <p:cNvPr id="8" name="Text 5"/>
          <p:cNvSpPr/>
          <p:nvPr/>
        </p:nvSpPr>
        <p:spPr>
          <a:xfrm>
            <a:off x="8164711" y="1880235"/>
            <a:ext cx="5743932" cy="857964"/>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Destaca a las organizaciones que hacen aportaciones tangibles a los objetivos de desarrollo sostenible en el territorio y en su cadena de valor</a:t>
            </a:r>
            <a:endParaRPr lang="en-US" sz="1400" dirty="0"/>
          </a:p>
        </p:txBody>
      </p:sp>
      <p:sp>
        <p:nvSpPr>
          <p:cNvPr id="9" name="Text 6"/>
          <p:cNvSpPr/>
          <p:nvPr/>
        </p:nvSpPr>
        <p:spPr>
          <a:xfrm>
            <a:off x="8164711" y="2895957"/>
            <a:ext cx="5743932" cy="285988"/>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10" name="Image 1" descr="preencoded.png"/>
          <p:cNvPicPr>
            <a:picLocks noChangeAspect="1"/>
          </p:cNvPicPr>
          <p:nvPr/>
        </p:nvPicPr>
        <p:blipFill>
          <a:blip r:embed="rId4"/>
          <a:stretch>
            <a:fillRect/>
          </a:stretch>
        </p:blipFill>
        <p:spPr>
          <a:xfrm>
            <a:off x="8164711" y="3379113"/>
            <a:ext cx="4284464" cy="3179088"/>
          </a:xfrm>
          <a:prstGeom prst="rect">
            <a:avLst/>
          </a:prstGeom>
        </p:spPr>
      </p:pic>
      <p:sp>
        <p:nvSpPr>
          <p:cNvPr id="11" name="Text 7"/>
          <p:cNvSpPr/>
          <p:nvPr/>
        </p:nvSpPr>
        <p:spPr>
          <a:xfrm>
            <a:off x="8164711" y="6755368"/>
            <a:ext cx="5743932" cy="285988"/>
          </a:xfrm>
          <a:prstGeom prst="rect">
            <a:avLst/>
          </a:prstGeom>
          <a:noFill/>
          <a:ln/>
        </p:spPr>
        <p:txBody>
          <a:bodyPr wrap="none" lIns="0" tIns="0" rIns="0" bIns="0" rtlCol="0" anchor="t"/>
          <a:lstStyle/>
          <a:p>
            <a:pPr marL="0" indent="0" algn="l">
              <a:lnSpc>
                <a:spcPts val="2250"/>
              </a:lnSpc>
              <a:buNone/>
            </a:pPr>
            <a:endParaRPr lang="en-US" sz="1400" dirty="0"/>
          </a:p>
        </p:txBody>
      </p:sp>
      <p:sp>
        <p:nvSpPr>
          <p:cNvPr id="12" name="Text 8"/>
          <p:cNvSpPr/>
          <p:nvPr/>
        </p:nvSpPr>
        <p:spPr>
          <a:xfrm>
            <a:off x="729258" y="7396282"/>
            <a:ext cx="13171884" cy="285988"/>
          </a:xfrm>
          <a:prstGeom prst="rect">
            <a:avLst/>
          </a:prstGeom>
          <a:noFill/>
          <a:ln/>
        </p:spPr>
        <p:txBody>
          <a:bodyPr wrap="none" lIns="0" tIns="0" rIns="0" bIns="0" rtlCol="0" anchor="t"/>
          <a:lstStyle/>
          <a:p>
            <a:pPr marL="0" indent="0" algn="r">
              <a:lnSpc>
                <a:spcPts val="2250"/>
              </a:lnSpc>
              <a:buNone/>
            </a:pPr>
            <a:r>
              <a:rPr lang="en-US" sz="1400" dirty="0">
                <a:solidFill>
                  <a:srgbClr val="384653"/>
                </a:solidFill>
                <a:latin typeface="Montserrat" pitchFamily="34" charset="0"/>
                <a:ea typeface="Montserrat" pitchFamily="34" charset="-122"/>
                <a:cs typeface="Montserrat" pitchFamily="34" charset="-120"/>
              </a:rPr>
              <a:t>Página 22</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657368" y="1954530"/>
            <a:ext cx="4346853" cy="355521"/>
          </a:xfrm>
          <a:prstGeom prst="rect">
            <a:avLst/>
          </a:prstGeom>
          <a:noFill/>
          <a:ln/>
        </p:spPr>
        <p:txBody>
          <a:bodyPr wrap="none" lIns="0" tIns="0" rIns="0" bIns="0" rtlCol="0" anchor="t"/>
          <a:lstStyle/>
          <a:p>
            <a:pPr marL="0" indent="0" algn="l">
              <a:lnSpc>
                <a:spcPts val="2750"/>
              </a:lnSpc>
              <a:buNone/>
            </a:pPr>
            <a:r>
              <a:rPr lang="en-US" sz="2200" b="1" dirty="0">
                <a:solidFill>
                  <a:srgbClr val="2E3C4E"/>
                </a:solidFill>
                <a:latin typeface="Barlow Bold" pitchFamily="34" charset="0"/>
                <a:ea typeface="Barlow Bold" pitchFamily="34" charset="-122"/>
                <a:cs typeface="Barlow Bold" pitchFamily="34" charset="-120"/>
              </a:rPr>
              <a:t>3.3.Relación con Grupos de Interés</a:t>
            </a:r>
            <a:endParaRPr lang="en-US" sz="2200" dirty="0"/>
          </a:p>
        </p:txBody>
      </p:sp>
      <p:sp>
        <p:nvSpPr>
          <p:cNvPr id="4" name="Text 1"/>
          <p:cNvSpPr/>
          <p:nvPr/>
        </p:nvSpPr>
        <p:spPr>
          <a:xfrm>
            <a:off x="4657368" y="2402443"/>
            <a:ext cx="8973264" cy="407194"/>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PLASTIGAUR gestiona la relación con sus grupos de interés de forma integrada en su modelo de gestión y en sus procesos operativos habituales. La identificación de los grupos de interés y la atención a sus expectativas se realizan a través de los sistemas de gestión implantados, del cumplimiento de las obligaciones legales y contractuales y del diálogo continuo derivado de su actividad industrial y comercial.</a:t>
            </a:r>
            <a:endParaRPr lang="en-US" sz="850" dirty="0"/>
          </a:p>
        </p:txBody>
      </p:sp>
      <p:sp>
        <p:nvSpPr>
          <p:cNvPr id="5" name="Text 2"/>
          <p:cNvSpPr/>
          <p:nvPr/>
        </p:nvSpPr>
        <p:spPr>
          <a:xfrm>
            <a:off x="4657368" y="2878931"/>
            <a:ext cx="8973264" cy="271463"/>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En el marco de su actividad como fabricante de soluciones de packaging flexible en polietileno, PLASTIGAUR identifica y gestiona, como principales. los siguientes grupo de interés:</a:t>
            </a:r>
            <a:endParaRPr lang="en-US" sz="850" dirty="0"/>
          </a:p>
        </p:txBody>
      </p:sp>
      <p:sp>
        <p:nvSpPr>
          <p:cNvPr id="6" name="Shape 3"/>
          <p:cNvSpPr/>
          <p:nvPr/>
        </p:nvSpPr>
        <p:spPr>
          <a:xfrm>
            <a:off x="4657368" y="3219688"/>
            <a:ext cx="8973264" cy="2877622"/>
          </a:xfrm>
          <a:prstGeom prst="roundRect">
            <a:avLst>
              <a:gd name="adj" fmla="val 5635"/>
            </a:avLst>
          </a:prstGeom>
          <a:noFill/>
          <a:ln w="7620">
            <a:solidFill>
              <a:srgbClr val="000000">
                <a:alpha val="8000"/>
              </a:srgbClr>
            </a:solidFill>
            <a:prstDash val="solid"/>
          </a:ln>
        </p:spPr>
        <p:txBody>
          <a:bodyPr/>
          <a:lstStyle/>
          <a:p>
            <a:endParaRPr lang="es-ES"/>
          </a:p>
        </p:txBody>
      </p:sp>
      <p:sp>
        <p:nvSpPr>
          <p:cNvPr id="7" name="Shape 4"/>
          <p:cNvSpPr/>
          <p:nvPr/>
        </p:nvSpPr>
        <p:spPr>
          <a:xfrm>
            <a:off x="4664988" y="3227308"/>
            <a:ext cx="8958024" cy="197525"/>
          </a:xfrm>
          <a:prstGeom prst="rect">
            <a:avLst/>
          </a:prstGeom>
          <a:solidFill>
            <a:srgbClr val="FFFFFF">
              <a:alpha val="4000"/>
            </a:srgbClr>
          </a:solidFill>
          <a:ln/>
        </p:spPr>
        <p:txBody>
          <a:bodyPr/>
          <a:lstStyle/>
          <a:p>
            <a:endParaRPr lang="es-ES"/>
          </a:p>
        </p:txBody>
      </p:sp>
      <p:sp>
        <p:nvSpPr>
          <p:cNvPr id="8" name="Text 5"/>
          <p:cNvSpPr/>
          <p:nvPr/>
        </p:nvSpPr>
        <p:spPr>
          <a:xfrm>
            <a:off x="4773216" y="3271838"/>
            <a:ext cx="1788557"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Grupo de interés</a:t>
            </a:r>
            <a:endParaRPr lang="en-US" sz="650" dirty="0"/>
          </a:p>
        </p:txBody>
      </p:sp>
      <p:sp>
        <p:nvSpPr>
          <p:cNvPr id="9" name="Text 6"/>
          <p:cNvSpPr/>
          <p:nvPr/>
        </p:nvSpPr>
        <p:spPr>
          <a:xfrm>
            <a:off x="6785372" y="3271838"/>
            <a:ext cx="3251121"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Temas de relación</a:t>
            </a:r>
            <a:endParaRPr lang="en-US" sz="650" dirty="0"/>
          </a:p>
        </p:txBody>
      </p:sp>
      <p:sp>
        <p:nvSpPr>
          <p:cNvPr id="10" name="Text 7"/>
          <p:cNvSpPr/>
          <p:nvPr/>
        </p:nvSpPr>
        <p:spPr>
          <a:xfrm>
            <a:off x="10260092" y="3271838"/>
            <a:ext cx="3254931"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Canales y mecanismos de relación</a:t>
            </a:r>
            <a:endParaRPr lang="en-US" sz="650" dirty="0"/>
          </a:p>
        </p:txBody>
      </p:sp>
      <p:sp>
        <p:nvSpPr>
          <p:cNvPr id="11" name="Shape 8"/>
          <p:cNvSpPr/>
          <p:nvPr/>
        </p:nvSpPr>
        <p:spPr>
          <a:xfrm>
            <a:off x="4664988" y="3424833"/>
            <a:ext cx="8958024" cy="414457"/>
          </a:xfrm>
          <a:prstGeom prst="rect">
            <a:avLst/>
          </a:prstGeom>
          <a:solidFill>
            <a:srgbClr val="000000">
              <a:alpha val="4000"/>
            </a:srgbClr>
          </a:solidFill>
          <a:ln/>
        </p:spPr>
        <p:txBody>
          <a:bodyPr/>
          <a:lstStyle/>
          <a:p>
            <a:endParaRPr lang="es-ES"/>
          </a:p>
        </p:txBody>
      </p:sp>
      <p:sp>
        <p:nvSpPr>
          <p:cNvPr id="12" name="Text 9"/>
          <p:cNvSpPr/>
          <p:nvPr/>
        </p:nvSpPr>
        <p:spPr>
          <a:xfrm>
            <a:off x="4773216" y="3469362"/>
            <a:ext cx="1788557"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Personas trabajadoras</a:t>
            </a:r>
            <a:endParaRPr lang="en-US" sz="650" dirty="0"/>
          </a:p>
        </p:txBody>
      </p:sp>
      <p:sp>
        <p:nvSpPr>
          <p:cNvPr id="13" name="Text 10"/>
          <p:cNvSpPr/>
          <p:nvPr/>
        </p:nvSpPr>
        <p:spPr>
          <a:xfrm>
            <a:off x="6785372" y="3469362"/>
            <a:ext cx="325112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Salud y seguridad, estabilidad laboral, condiciones de trabajo, formación, igualdad y no discriminación</a:t>
            </a:r>
            <a:endParaRPr lang="en-US" sz="650" dirty="0"/>
          </a:p>
        </p:txBody>
      </p:sp>
      <p:sp>
        <p:nvSpPr>
          <p:cNvPr id="14" name="Text 11"/>
          <p:cNvSpPr/>
          <p:nvPr/>
        </p:nvSpPr>
        <p:spPr>
          <a:xfrm>
            <a:off x="10260092" y="3469362"/>
            <a:ext cx="3254931" cy="325398"/>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Comunicación interna, mandos y responsables de área, comités del sistema de gestión, formación, auditorías internas y externas, seguimiento de indicadores</a:t>
            </a:r>
            <a:endParaRPr lang="en-US" sz="650" dirty="0"/>
          </a:p>
        </p:txBody>
      </p:sp>
      <p:sp>
        <p:nvSpPr>
          <p:cNvPr id="15" name="Shape 12"/>
          <p:cNvSpPr/>
          <p:nvPr/>
        </p:nvSpPr>
        <p:spPr>
          <a:xfrm>
            <a:off x="4664988" y="3839289"/>
            <a:ext cx="8958024" cy="414457"/>
          </a:xfrm>
          <a:prstGeom prst="rect">
            <a:avLst/>
          </a:prstGeom>
          <a:solidFill>
            <a:srgbClr val="FFFFFF">
              <a:alpha val="4000"/>
            </a:srgbClr>
          </a:solidFill>
          <a:ln/>
        </p:spPr>
        <p:txBody>
          <a:bodyPr/>
          <a:lstStyle/>
          <a:p>
            <a:endParaRPr lang="es-ES"/>
          </a:p>
        </p:txBody>
      </p:sp>
      <p:sp>
        <p:nvSpPr>
          <p:cNvPr id="16" name="Text 13"/>
          <p:cNvSpPr/>
          <p:nvPr/>
        </p:nvSpPr>
        <p:spPr>
          <a:xfrm>
            <a:off x="4773216" y="3883819"/>
            <a:ext cx="1788557"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Clientes</a:t>
            </a:r>
            <a:endParaRPr lang="en-US" sz="650" dirty="0"/>
          </a:p>
        </p:txBody>
      </p:sp>
      <p:sp>
        <p:nvSpPr>
          <p:cNvPr id="17" name="Text 14"/>
          <p:cNvSpPr/>
          <p:nvPr/>
        </p:nvSpPr>
        <p:spPr>
          <a:xfrm>
            <a:off x="6785372" y="3883819"/>
            <a:ext cx="3251121" cy="325398"/>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Calidad y seguridad del producto, fiabilidad del suministro, cumplimiento normativo, trazabilidad, desarrollo técnico y soluciones con mejor desempeño ambiental</a:t>
            </a:r>
            <a:endParaRPr lang="en-US" sz="650" dirty="0"/>
          </a:p>
        </p:txBody>
      </p:sp>
      <p:sp>
        <p:nvSpPr>
          <p:cNvPr id="18" name="Text 15"/>
          <p:cNvSpPr/>
          <p:nvPr/>
        </p:nvSpPr>
        <p:spPr>
          <a:xfrm>
            <a:off x="10260092" y="3883819"/>
            <a:ext cx="3254931" cy="325398"/>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Contacto comercial y técnico, desarrollo conjunto de producto, gestión de pedidos, gestión de reclamaciones y no conformidades, consultas de satisfacción, auditorías de cliente</a:t>
            </a:r>
            <a:endParaRPr lang="en-US" sz="650" dirty="0"/>
          </a:p>
        </p:txBody>
      </p:sp>
      <p:sp>
        <p:nvSpPr>
          <p:cNvPr id="19" name="Shape 16"/>
          <p:cNvSpPr/>
          <p:nvPr/>
        </p:nvSpPr>
        <p:spPr>
          <a:xfrm>
            <a:off x="4664988" y="4253746"/>
            <a:ext cx="8958024" cy="305991"/>
          </a:xfrm>
          <a:prstGeom prst="rect">
            <a:avLst/>
          </a:prstGeom>
          <a:solidFill>
            <a:srgbClr val="000000">
              <a:alpha val="4000"/>
            </a:srgbClr>
          </a:solidFill>
          <a:ln/>
        </p:spPr>
        <p:txBody>
          <a:bodyPr/>
          <a:lstStyle/>
          <a:p>
            <a:endParaRPr lang="es-ES"/>
          </a:p>
        </p:txBody>
      </p:sp>
      <p:sp>
        <p:nvSpPr>
          <p:cNvPr id="20" name="Text 17"/>
          <p:cNvSpPr/>
          <p:nvPr/>
        </p:nvSpPr>
        <p:spPr>
          <a:xfrm>
            <a:off x="4773216" y="4298275"/>
            <a:ext cx="1788557"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Proveedores de materias primas</a:t>
            </a:r>
            <a:endParaRPr lang="en-US" sz="650" dirty="0"/>
          </a:p>
        </p:txBody>
      </p:sp>
      <p:sp>
        <p:nvSpPr>
          <p:cNvPr id="21" name="Text 18"/>
          <p:cNvSpPr/>
          <p:nvPr/>
        </p:nvSpPr>
        <p:spPr>
          <a:xfrm>
            <a:off x="6785372" y="4298275"/>
            <a:ext cx="325112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Continuidad y calidad del suministro, trazabilidad, cumplimiento normativo, requisitos de sostenibilidad y certificaciones</a:t>
            </a:r>
            <a:endParaRPr lang="en-US" sz="650" dirty="0"/>
          </a:p>
        </p:txBody>
      </p:sp>
      <p:sp>
        <p:nvSpPr>
          <p:cNvPr id="22" name="Text 19"/>
          <p:cNvSpPr/>
          <p:nvPr/>
        </p:nvSpPr>
        <p:spPr>
          <a:xfrm>
            <a:off x="10260092" y="4298275"/>
            <a:ext cx="325493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Homologación y evaluación, seguimiento de suministro, comunicación técnica, procesos de compra</a:t>
            </a:r>
            <a:endParaRPr lang="en-US" sz="650" dirty="0"/>
          </a:p>
        </p:txBody>
      </p:sp>
      <p:sp>
        <p:nvSpPr>
          <p:cNvPr id="23" name="Shape 20"/>
          <p:cNvSpPr/>
          <p:nvPr/>
        </p:nvSpPr>
        <p:spPr>
          <a:xfrm>
            <a:off x="4664988" y="4559737"/>
            <a:ext cx="8958024" cy="305991"/>
          </a:xfrm>
          <a:prstGeom prst="rect">
            <a:avLst/>
          </a:prstGeom>
          <a:solidFill>
            <a:srgbClr val="FFFFFF">
              <a:alpha val="4000"/>
            </a:srgbClr>
          </a:solidFill>
          <a:ln/>
        </p:spPr>
        <p:txBody>
          <a:bodyPr/>
          <a:lstStyle/>
          <a:p>
            <a:endParaRPr lang="es-ES"/>
          </a:p>
        </p:txBody>
      </p:sp>
      <p:sp>
        <p:nvSpPr>
          <p:cNvPr id="24" name="Text 21"/>
          <p:cNvSpPr/>
          <p:nvPr/>
        </p:nvSpPr>
        <p:spPr>
          <a:xfrm>
            <a:off x="4773216" y="4604266"/>
            <a:ext cx="1788557"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Proveedores de servicios y suministros</a:t>
            </a:r>
            <a:endParaRPr lang="en-US" sz="650" dirty="0"/>
          </a:p>
        </p:txBody>
      </p:sp>
      <p:sp>
        <p:nvSpPr>
          <p:cNvPr id="25" name="Text 22"/>
          <p:cNvSpPr/>
          <p:nvPr/>
        </p:nvSpPr>
        <p:spPr>
          <a:xfrm>
            <a:off x="6785372" y="4604266"/>
            <a:ext cx="325112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Cumplimiento de requisitos de servicio, seguridad, calidad y comportamiento responsable</a:t>
            </a:r>
            <a:endParaRPr lang="en-US" sz="650" dirty="0"/>
          </a:p>
        </p:txBody>
      </p:sp>
      <p:sp>
        <p:nvSpPr>
          <p:cNvPr id="26" name="Text 23"/>
          <p:cNvSpPr/>
          <p:nvPr/>
        </p:nvSpPr>
        <p:spPr>
          <a:xfrm>
            <a:off x="10260092" y="4604266"/>
            <a:ext cx="3254931" cy="108466"/>
          </a:xfrm>
          <a:prstGeom prst="rect">
            <a:avLst/>
          </a:prstGeom>
          <a:noFill/>
          <a:ln/>
        </p:spPr>
        <p:txBody>
          <a:bodyPr wrap="non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Contratación, coordinación operativa, seguimiento de servicio</a:t>
            </a:r>
            <a:endParaRPr lang="en-US" sz="650" dirty="0"/>
          </a:p>
        </p:txBody>
      </p:sp>
      <p:sp>
        <p:nvSpPr>
          <p:cNvPr id="27" name="Shape 24"/>
          <p:cNvSpPr/>
          <p:nvPr/>
        </p:nvSpPr>
        <p:spPr>
          <a:xfrm>
            <a:off x="4664988" y="4865727"/>
            <a:ext cx="8958024" cy="305991"/>
          </a:xfrm>
          <a:prstGeom prst="rect">
            <a:avLst/>
          </a:prstGeom>
          <a:solidFill>
            <a:srgbClr val="000000">
              <a:alpha val="4000"/>
            </a:srgbClr>
          </a:solidFill>
          <a:ln/>
        </p:spPr>
        <p:txBody>
          <a:bodyPr/>
          <a:lstStyle/>
          <a:p>
            <a:endParaRPr lang="es-ES"/>
          </a:p>
        </p:txBody>
      </p:sp>
      <p:sp>
        <p:nvSpPr>
          <p:cNvPr id="28" name="Text 25"/>
          <p:cNvSpPr/>
          <p:nvPr/>
        </p:nvSpPr>
        <p:spPr>
          <a:xfrm>
            <a:off x="4773216" y="4910257"/>
            <a:ext cx="1788557" cy="216932"/>
          </a:xfrm>
          <a:prstGeom prst="rect">
            <a:avLst/>
          </a:prstGeom>
          <a:noFill/>
          <a:ln/>
        </p:spPr>
        <p:txBody>
          <a:bodyPr wrap="squar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Administraciones públicas y reguladores</a:t>
            </a:r>
            <a:endParaRPr lang="en-US" sz="650" dirty="0"/>
          </a:p>
        </p:txBody>
      </p:sp>
      <p:sp>
        <p:nvSpPr>
          <p:cNvPr id="29" name="Text 26"/>
          <p:cNvSpPr/>
          <p:nvPr/>
        </p:nvSpPr>
        <p:spPr>
          <a:xfrm>
            <a:off x="6785372" y="4910257"/>
            <a:ext cx="325112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Cumplimiento normativo, control de emisiones, vertidos y condiciones autorizadas, obligaciones de reporte</a:t>
            </a:r>
            <a:endParaRPr lang="en-US" sz="650" dirty="0"/>
          </a:p>
        </p:txBody>
      </p:sp>
      <p:sp>
        <p:nvSpPr>
          <p:cNvPr id="30" name="Text 27"/>
          <p:cNvSpPr/>
          <p:nvPr/>
        </p:nvSpPr>
        <p:spPr>
          <a:xfrm>
            <a:off x="10260092" y="4910257"/>
            <a:ext cx="325493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Autorizaciones, inspecciones, auditorías, declaraciones y reportes periódicos</a:t>
            </a:r>
            <a:endParaRPr lang="en-US" sz="650" dirty="0"/>
          </a:p>
        </p:txBody>
      </p:sp>
      <p:sp>
        <p:nvSpPr>
          <p:cNvPr id="31" name="Shape 28"/>
          <p:cNvSpPr/>
          <p:nvPr/>
        </p:nvSpPr>
        <p:spPr>
          <a:xfrm>
            <a:off x="4664988" y="5171718"/>
            <a:ext cx="8958024" cy="305991"/>
          </a:xfrm>
          <a:prstGeom prst="rect">
            <a:avLst/>
          </a:prstGeom>
          <a:solidFill>
            <a:srgbClr val="FFFFFF">
              <a:alpha val="4000"/>
            </a:srgbClr>
          </a:solidFill>
          <a:ln/>
        </p:spPr>
        <p:txBody>
          <a:bodyPr/>
          <a:lstStyle/>
          <a:p>
            <a:endParaRPr lang="es-ES"/>
          </a:p>
        </p:txBody>
      </p:sp>
      <p:sp>
        <p:nvSpPr>
          <p:cNvPr id="32" name="Text 29"/>
          <p:cNvSpPr/>
          <p:nvPr/>
        </p:nvSpPr>
        <p:spPr>
          <a:xfrm>
            <a:off x="4773216" y="5216247"/>
            <a:ext cx="1788557" cy="108466"/>
          </a:xfrm>
          <a:prstGeom prst="rect">
            <a:avLst/>
          </a:prstGeom>
          <a:noFill/>
          <a:ln/>
        </p:spPr>
        <p:txBody>
          <a:bodyPr wrap="non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Comunidad local y entorno social</a:t>
            </a:r>
            <a:endParaRPr lang="en-US" sz="650" dirty="0"/>
          </a:p>
        </p:txBody>
      </p:sp>
      <p:sp>
        <p:nvSpPr>
          <p:cNvPr id="33" name="Text 30"/>
          <p:cNvSpPr/>
          <p:nvPr/>
        </p:nvSpPr>
        <p:spPr>
          <a:xfrm>
            <a:off x="6785372" y="5216247"/>
            <a:ext cx="325112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Empleo, convivencia con la actividad industrial, prevención de impactos ambientales</a:t>
            </a:r>
            <a:endParaRPr lang="en-US" sz="650" dirty="0"/>
          </a:p>
        </p:txBody>
      </p:sp>
      <p:sp>
        <p:nvSpPr>
          <p:cNvPr id="34" name="Text 31"/>
          <p:cNvSpPr/>
          <p:nvPr/>
        </p:nvSpPr>
        <p:spPr>
          <a:xfrm>
            <a:off x="10260092" y="5216247"/>
            <a:ext cx="3254931" cy="216932"/>
          </a:xfrm>
          <a:prstGeom prst="rect">
            <a:avLst/>
          </a:prstGeom>
          <a:noFill/>
          <a:ln/>
        </p:spPr>
        <p:txBody>
          <a:bodyPr wrap="squar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Relación derivada de la actividad, cumplimiento ambiental y laboral, apoyo financiero a iniciativas sociales</a:t>
            </a:r>
            <a:endParaRPr lang="en-US" sz="650" dirty="0"/>
          </a:p>
        </p:txBody>
      </p:sp>
      <p:sp>
        <p:nvSpPr>
          <p:cNvPr id="35" name="Shape 32"/>
          <p:cNvSpPr/>
          <p:nvPr/>
        </p:nvSpPr>
        <p:spPr>
          <a:xfrm>
            <a:off x="4664988" y="5477708"/>
            <a:ext cx="8958024" cy="305991"/>
          </a:xfrm>
          <a:prstGeom prst="rect">
            <a:avLst/>
          </a:prstGeom>
          <a:solidFill>
            <a:srgbClr val="000000">
              <a:alpha val="4000"/>
            </a:srgbClr>
          </a:solidFill>
          <a:ln/>
        </p:spPr>
        <p:txBody>
          <a:bodyPr/>
          <a:lstStyle/>
          <a:p>
            <a:endParaRPr lang="es-ES"/>
          </a:p>
        </p:txBody>
      </p:sp>
      <p:sp>
        <p:nvSpPr>
          <p:cNvPr id="36" name="Text 33"/>
          <p:cNvSpPr/>
          <p:nvPr/>
        </p:nvSpPr>
        <p:spPr>
          <a:xfrm>
            <a:off x="4773216" y="5522238"/>
            <a:ext cx="1788557" cy="216932"/>
          </a:xfrm>
          <a:prstGeom prst="rect">
            <a:avLst/>
          </a:prstGeom>
          <a:noFill/>
          <a:ln/>
        </p:spPr>
        <p:txBody>
          <a:bodyPr wrap="squar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Centros tecnológicos, entidades formativas y asociaciones sectoriales</a:t>
            </a:r>
            <a:endParaRPr lang="en-US" sz="650" dirty="0"/>
          </a:p>
        </p:txBody>
      </p:sp>
      <p:sp>
        <p:nvSpPr>
          <p:cNvPr id="37" name="Text 34"/>
          <p:cNvSpPr/>
          <p:nvPr/>
        </p:nvSpPr>
        <p:spPr>
          <a:xfrm>
            <a:off x="6785372" y="5522238"/>
            <a:ext cx="3251121" cy="108466"/>
          </a:xfrm>
          <a:prstGeom prst="rect">
            <a:avLst/>
          </a:prstGeom>
          <a:noFill/>
          <a:ln/>
        </p:spPr>
        <p:txBody>
          <a:bodyPr wrap="non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Innovación, mejora de procesos, desarrollo técnico y sostenibilidad</a:t>
            </a:r>
            <a:endParaRPr lang="en-US" sz="650" dirty="0"/>
          </a:p>
        </p:txBody>
      </p:sp>
      <p:sp>
        <p:nvSpPr>
          <p:cNvPr id="38" name="Text 35"/>
          <p:cNvSpPr/>
          <p:nvPr/>
        </p:nvSpPr>
        <p:spPr>
          <a:xfrm>
            <a:off x="10260092" y="5522238"/>
            <a:ext cx="3254931" cy="108466"/>
          </a:xfrm>
          <a:prstGeom prst="rect">
            <a:avLst/>
          </a:prstGeom>
          <a:noFill/>
          <a:ln/>
        </p:spPr>
        <p:txBody>
          <a:bodyPr wrap="non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Proyectos de colaboración, participación en iniciativas sectoriales</a:t>
            </a:r>
            <a:endParaRPr lang="en-US" sz="650" dirty="0"/>
          </a:p>
        </p:txBody>
      </p:sp>
      <p:sp>
        <p:nvSpPr>
          <p:cNvPr id="39" name="Shape 36"/>
          <p:cNvSpPr/>
          <p:nvPr/>
        </p:nvSpPr>
        <p:spPr>
          <a:xfrm>
            <a:off x="4664988" y="5783699"/>
            <a:ext cx="8958024" cy="305991"/>
          </a:xfrm>
          <a:prstGeom prst="rect">
            <a:avLst/>
          </a:prstGeom>
          <a:solidFill>
            <a:srgbClr val="FFFFFF">
              <a:alpha val="4000"/>
            </a:srgbClr>
          </a:solidFill>
          <a:ln/>
        </p:spPr>
        <p:txBody>
          <a:bodyPr/>
          <a:lstStyle/>
          <a:p>
            <a:endParaRPr lang="es-ES"/>
          </a:p>
        </p:txBody>
      </p:sp>
      <p:sp>
        <p:nvSpPr>
          <p:cNvPr id="40" name="Text 37"/>
          <p:cNvSpPr/>
          <p:nvPr/>
        </p:nvSpPr>
        <p:spPr>
          <a:xfrm>
            <a:off x="4773216" y="5828228"/>
            <a:ext cx="1788557" cy="216932"/>
          </a:xfrm>
          <a:prstGeom prst="rect">
            <a:avLst/>
          </a:prstGeom>
          <a:noFill/>
          <a:ln/>
        </p:spPr>
        <p:txBody>
          <a:bodyPr wrap="square" lIns="0" tIns="0" rIns="0" bIns="0" rtlCol="0" anchor="t"/>
          <a:lstStyle/>
          <a:p>
            <a:pPr marL="0" indent="0" algn="l">
              <a:lnSpc>
                <a:spcPts val="850"/>
              </a:lnSpc>
              <a:buNone/>
            </a:pPr>
            <a:r>
              <a:rPr lang="en-US" sz="650" b="1" dirty="0">
                <a:solidFill>
                  <a:srgbClr val="384653"/>
                </a:solidFill>
                <a:latin typeface="Montserrat" pitchFamily="34" charset="0"/>
                <a:ea typeface="Montserrat" pitchFamily="34" charset="-122"/>
                <a:cs typeface="Montserrat" pitchFamily="34" charset="-120"/>
              </a:rPr>
              <a:t>Entidades financieras y otros agentes económicos</a:t>
            </a:r>
            <a:endParaRPr lang="en-US" sz="650" dirty="0"/>
          </a:p>
        </p:txBody>
      </p:sp>
      <p:sp>
        <p:nvSpPr>
          <p:cNvPr id="41" name="Text 38"/>
          <p:cNvSpPr/>
          <p:nvPr/>
        </p:nvSpPr>
        <p:spPr>
          <a:xfrm>
            <a:off x="6785372" y="5828228"/>
            <a:ext cx="3251121" cy="108466"/>
          </a:xfrm>
          <a:prstGeom prst="rect">
            <a:avLst/>
          </a:prstGeom>
          <a:noFill/>
          <a:ln/>
        </p:spPr>
        <p:txBody>
          <a:bodyPr wrap="non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Transparencia, solvencia, cumplimiento y criterios ESG</a:t>
            </a:r>
            <a:endParaRPr lang="en-US" sz="650" dirty="0"/>
          </a:p>
        </p:txBody>
      </p:sp>
      <p:sp>
        <p:nvSpPr>
          <p:cNvPr id="42" name="Text 39"/>
          <p:cNvSpPr/>
          <p:nvPr/>
        </p:nvSpPr>
        <p:spPr>
          <a:xfrm>
            <a:off x="10260092" y="5828228"/>
            <a:ext cx="3254931" cy="108466"/>
          </a:xfrm>
          <a:prstGeom prst="rect">
            <a:avLst/>
          </a:prstGeom>
          <a:noFill/>
          <a:ln/>
        </p:spPr>
        <p:txBody>
          <a:bodyPr wrap="none" lIns="0" tIns="0" rIns="0" bIns="0" rtlCol="0" anchor="t"/>
          <a:lstStyle/>
          <a:p>
            <a:pPr marL="0" indent="0" algn="l">
              <a:lnSpc>
                <a:spcPts val="850"/>
              </a:lnSpc>
              <a:buNone/>
            </a:pPr>
            <a:r>
              <a:rPr lang="en-US" sz="650" dirty="0">
                <a:solidFill>
                  <a:srgbClr val="384653"/>
                </a:solidFill>
                <a:latin typeface="Montserrat" pitchFamily="34" charset="0"/>
                <a:ea typeface="Montserrat" pitchFamily="34" charset="-122"/>
                <a:cs typeface="Montserrat" pitchFamily="34" charset="-120"/>
              </a:rPr>
              <a:t>Información económico-financiera y de sostenibilidad</a:t>
            </a:r>
            <a:endParaRPr lang="en-US" sz="650" dirty="0"/>
          </a:p>
        </p:txBody>
      </p:sp>
      <p:sp>
        <p:nvSpPr>
          <p:cNvPr id="43" name="Text 40"/>
          <p:cNvSpPr/>
          <p:nvPr/>
        </p:nvSpPr>
        <p:spPr>
          <a:xfrm>
            <a:off x="4657368" y="6166604"/>
            <a:ext cx="8973264" cy="108466"/>
          </a:xfrm>
          <a:prstGeom prst="rect">
            <a:avLst/>
          </a:prstGeom>
          <a:noFill/>
          <a:ln/>
        </p:spPr>
        <p:txBody>
          <a:bodyPr wrap="none" lIns="0" tIns="0" rIns="0" bIns="0" rtlCol="0" anchor="t"/>
          <a:lstStyle/>
          <a:p>
            <a:pPr marL="0" indent="0" algn="r">
              <a:lnSpc>
                <a:spcPts val="850"/>
              </a:lnSpc>
              <a:buNone/>
            </a:pPr>
            <a:r>
              <a:rPr lang="en-US" sz="650" dirty="0">
                <a:solidFill>
                  <a:srgbClr val="384653"/>
                </a:solidFill>
                <a:latin typeface="Montserrat" pitchFamily="34" charset="0"/>
                <a:ea typeface="Montserrat" pitchFamily="34" charset="-122"/>
                <a:cs typeface="Montserrat" pitchFamily="34" charset="-120"/>
              </a:rPr>
              <a:t>Página 23</a:t>
            </a:r>
            <a:endParaRPr lang="en-US" sz="6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415909" y="1293495"/>
            <a:ext cx="8385572"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3.4.Estrategia de Transición Climática</a:t>
            </a:r>
            <a:endParaRPr lang="en-US" sz="3900" dirty="0"/>
          </a:p>
        </p:txBody>
      </p:sp>
      <p:sp>
        <p:nvSpPr>
          <p:cNvPr id="4" name="Text 1"/>
          <p:cNvSpPr/>
          <p:nvPr/>
        </p:nvSpPr>
        <p:spPr>
          <a:xfrm>
            <a:off x="4415909" y="2201347"/>
            <a:ext cx="9456182" cy="1516261"/>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La estrategia de transición climática y de sostenibilidad de PLASTIGAUR se apoya en un marco estratégico definido para el periodo 2023–2025, en la iniciativa Discovering the Future, que orientan las decisiones de la empresa en materia de eficiencia operativa, desarrollo de producto, inversión tecnológica, innovación y mejora de procesos. en compromisos climáticos a largo plazo con horizonte 2030 y en objetivos operativos anuales revisados periódicamente. </a:t>
            </a:r>
            <a:endParaRPr lang="en-US" sz="1450" dirty="0"/>
          </a:p>
        </p:txBody>
      </p:sp>
      <p:sp>
        <p:nvSpPr>
          <p:cNvPr id="5" name="Text 2"/>
          <p:cNvSpPr/>
          <p:nvPr/>
        </p:nvSpPr>
        <p:spPr>
          <a:xfrm>
            <a:off x="4415909" y="3930848"/>
            <a:ext cx="94561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Este planteamiento permite avanzar de forma progresiva y realista hacia un modelo industrial más eficiente, circular y bajo en carbono, manteniendo la viabilidad económica y la competitividad de la empresa.</a:t>
            </a:r>
            <a:endParaRPr lang="en-US" sz="1450" dirty="0"/>
          </a:p>
        </p:txBody>
      </p:sp>
      <p:sp>
        <p:nvSpPr>
          <p:cNvPr id="6" name="Text 3"/>
          <p:cNvSpPr/>
          <p:nvPr/>
        </p:nvSpPr>
        <p:spPr>
          <a:xfrm>
            <a:off x="4415909" y="5053846"/>
            <a:ext cx="94561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Desde la perspectiva climática, PLASTIGAUR ha incorporado la medición de la huella de carbono como herramienta de gestión y de apoyo a la toma de decisiones, está adherida a la iniciativa Science Based Targets (SBTi) </a:t>
            </a:r>
            <a:endParaRPr lang="en-US" sz="1450" dirty="0"/>
          </a:p>
        </p:txBody>
      </p:sp>
      <p:sp>
        <p:nvSpPr>
          <p:cNvPr id="7" name="Text 4"/>
          <p:cNvSpPr/>
          <p:nvPr/>
        </p:nvSpPr>
        <p:spPr>
          <a:xfrm>
            <a:off x="4415909" y="6176843"/>
            <a:ext cx="9456182" cy="303252"/>
          </a:xfrm>
          <a:prstGeom prst="rect">
            <a:avLst/>
          </a:prstGeom>
          <a:noFill/>
          <a:ln/>
        </p:spPr>
        <p:txBody>
          <a:bodyPr wrap="none" lIns="0" tIns="0" rIns="0" bIns="0" rtlCol="0" anchor="t"/>
          <a:lstStyle/>
          <a:p>
            <a:pPr marL="0" indent="0" algn="l">
              <a:lnSpc>
                <a:spcPts val="2350"/>
              </a:lnSpc>
              <a:buNone/>
            </a:pPr>
            <a:endParaRPr lang="en-US" sz="1450" dirty="0"/>
          </a:p>
        </p:txBody>
      </p:sp>
      <p:sp>
        <p:nvSpPr>
          <p:cNvPr id="8" name="Text 5"/>
          <p:cNvSpPr/>
          <p:nvPr/>
        </p:nvSpPr>
        <p:spPr>
          <a:xfrm>
            <a:off x="4415909" y="6693337"/>
            <a:ext cx="9456182" cy="242649"/>
          </a:xfrm>
          <a:prstGeom prst="rect">
            <a:avLst/>
          </a:prstGeom>
          <a:noFill/>
          <a:ln/>
        </p:spPr>
        <p:txBody>
          <a:bodyPr wrap="none" lIns="0" tIns="0" rIns="0" bIns="0" rtlCol="0" anchor="t"/>
          <a:lstStyle/>
          <a:p>
            <a:pPr marL="0" indent="0" algn="r">
              <a:lnSpc>
                <a:spcPts val="1900"/>
              </a:lnSpc>
              <a:buNone/>
            </a:pPr>
            <a:r>
              <a:rPr lang="en-US" sz="1150" dirty="0">
                <a:solidFill>
                  <a:srgbClr val="384653"/>
                </a:solidFill>
                <a:latin typeface="Montserrat" pitchFamily="34" charset="0"/>
                <a:ea typeface="Montserrat" pitchFamily="34" charset="-122"/>
                <a:cs typeface="Montserrat" pitchFamily="34" charset="-120"/>
              </a:rPr>
              <a:t>Página 24</a:t>
            </a:r>
            <a:endParaRPr lang="en-US" sz="11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28730" y="1677829"/>
            <a:ext cx="3219331" cy="356830"/>
          </a:xfrm>
          <a:prstGeom prst="rect">
            <a:avLst/>
          </a:prstGeom>
          <a:noFill/>
          <a:ln/>
        </p:spPr>
        <p:txBody>
          <a:bodyPr wrap="none" lIns="0" tIns="0" rIns="0" bIns="0" rtlCol="0" anchor="t"/>
          <a:lstStyle/>
          <a:p>
            <a:pPr marL="0" indent="0" algn="l">
              <a:lnSpc>
                <a:spcPts val="2800"/>
              </a:lnSpc>
              <a:buNone/>
            </a:pPr>
            <a:r>
              <a:rPr lang="en-US" sz="2200" b="1" dirty="0">
                <a:solidFill>
                  <a:srgbClr val="2E3C4E"/>
                </a:solidFill>
                <a:latin typeface="Barlow Bold" pitchFamily="34" charset="0"/>
                <a:ea typeface="Barlow Bold" pitchFamily="34" charset="-122"/>
                <a:cs typeface="Barlow Bold" pitchFamily="34" charset="-120"/>
              </a:rPr>
              <a:t>Objetivos Climáticos SBTi</a:t>
            </a:r>
            <a:endParaRPr lang="en-US" sz="2200" dirty="0"/>
          </a:p>
        </p:txBody>
      </p:sp>
      <p:sp>
        <p:nvSpPr>
          <p:cNvPr id="4" name="Shape 1"/>
          <p:cNvSpPr/>
          <p:nvPr/>
        </p:nvSpPr>
        <p:spPr>
          <a:xfrm>
            <a:off x="6028730" y="2383393"/>
            <a:ext cx="2621756" cy="1700570"/>
          </a:xfrm>
          <a:prstGeom prst="roundRect">
            <a:avLst>
              <a:gd name="adj" fmla="val 4302"/>
            </a:avLst>
          </a:prstGeom>
          <a:solidFill>
            <a:srgbClr val="FFFFFF"/>
          </a:solidFill>
          <a:ln/>
        </p:spPr>
        <p:txBody>
          <a:bodyPr/>
          <a:lstStyle/>
          <a:p>
            <a:endParaRPr lang="es-ES"/>
          </a:p>
        </p:txBody>
      </p:sp>
      <p:pic>
        <p:nvPicPr>
          <p:cNvPr id="5" name="Image 1" descr="preencoded.png"/>
          <p:cNvPicPr>
            <a:picLocks noChangeAspect="1"/>
          </p:cNvPicPr>
          <p:nvPr/>
        </p:nvPicPr>
        <p:blipFill>
          <a:blip r:embed="rId4"/>
          <a:stretch>
            <a:fillRect/>
          </a:stretch>
        </p:blipFill>
        <p:spPr>
          <a:xfrm>
            <a:off x="6028730" y="2368153"/>
            <a:ext cx="2621756" cy="60960"/>
          </a:xfrm>
          <a:prstGeom prst="rect">
            <a:avLst/>
          </a:prstGeom>
        </p:spPr>
      </p:pic>
      <p:pic>
        <p:nvPicPr>
          <p:cNvPr id="6" name="Image 2" descr="preencoded.png"/>
          <p:cNvPicPr>
            <a:picLocks noChangeAspect="1"/>
          </p:cNvPicPr>
          <p:nvPr/>
        </p:nvPicPr>
        <p:blipFill>
          <a:blip r:embed="rId5"/>
          <a:stretch>
            <a:fillRect/>
          </a:stretch>
        </p:blipFill>
        <p:spPr>
          <a:xfrm>
            <a:off x="7136249" y="2180034"/>
            <a:ext cx="406718" cy="406718"/>
          </a:xfrm>
          <a:prstGeom prst="rect">
            <a:avLst/>
          </a:prstGeom>
        </p:spPr>
      </p:pic>
      <p:sp>
        <p:nvSpPr>
          <p:cNvPr id="7" name="Text 2"/>
          <p:cNvSpPr/>
          <p:nvPr/>
        </p:nvSpPr>
        <p:spPr>
          <a:xfrm>
            <a:off x="7258288" y="2281714"/>
            <a:ext cx="162639" cy="203359"/>
          </a:xfrm>
          <a:prstGeom prst="rect">
            <a:avLst/>
          </a:prstGeom>
          <a:noFill/>
          <a:ln/>
        </p:spPr>
        <p:txBody>
          <a:bodyPr wrap="none" lIns="0" tIns="0" rIns="0" bIns="0" rtlCol="0" anchor="t"/>
          <a:lstStyle/>
          <a:p>
            <a:pPr marL="0" indent="0" algn="l">
              <a:lnSpc>
                <a:spcPts val="1750"/>
              </a:lnSpc>
              <a:buNone/>
            </a:pPr>
            <a:r>
              <a:rPr lang="en-US" sz="1250" b="1" dirty="0">
                <a:solidFill>
                  <a:srgbClr val="000000"/>
                </a:solidFill>
                <a:latin typeface="Barlow Bold" pitchFamily="34" charset="0"/>
                <a:ea typeface="Barlow Bold" pitchFamily="34" charset="-122"/>
                <a:cs typeface="Barlow Bold" pitchFamily="34" charset="-120"/>
              </a:rPr>
              <a:t>1</a:t>
            </a:r>
            <a:endParaRPr lang="en-US" sz="1250" dirty="0"/>
          </a:p>
        </p:txBody>
      </p:sp>
      <p:sp>
        <p:nvSpPr>
          <p:cNvPr id="8" name="Text 3"/>
          <p:cNvSpPr/>
          <p:nvPr/>
        </p:nvSpPr>
        <p:spPr>
          <a:xfrm>
            <a:off x="6179463" y="2722364"/>
            <a:ext cx="1784033" cy="222885"/>
          </a:xfrm>
          <a:prstGeom prst="rect">
            <a:avLst/>
          </a:prstGeom>
          <a:noFill/>
          <a:ln/>
        </p:spPr>
        <p:txBody>
          <a:bodyPr wrap="none" lIns="0" tIns="0" rIns="0" bIns="0" rtlCol="0" anchor="t"/>
          <a:lstStyle/>
          <a:p>
            <a:pPr marL="0" indent="0" algn="l">
              <a:lnSpc>
                <a:spcPts val="1750"/>
              </a:lnSpc>
              <a:buNone/>
            </a:pPr>
            <a:r>
              <a:rPr lang="en-US" sz="1400" b="1" dirty="0">
                <a:solidFill>
                  <a:srgbClr val="384653"/>
                </a:solidFill>
                <a:latin typeface="Barlow Bold" pitchFamily="34" charset="0"/>
                <a:ea typeface="Barlow Bold" pitchFamily="34" charset="-122"/>
                <a:cs typeface="Barlow Bold" pitchFamily="34" charset="-120"/>
              </a:rPr>
              <a:t>Ambición 1,5 °C</a:t>
            </a:r>
            <a:endParaRPr lang="en-US" sz="1400" dirty="0"/>
          </a:p>
        </p:txBody>
      </p:sp>
      <p:sp>
        <p:nvSpPr>
          <p:cNvPr id="9" name="Text 4"/>
          <p:cNvSpPr/>
          <p:nvPr/>
        </p:nvSpPr>
        <p:spPr>
          <a:xfrm>
            <a:off x="6179463" y="3003352"/>
            <a:ext cx="2320290" cy="743903"/>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Adhesión a la iniciativa Science Based Targets (SBTi) y asunción del objetivo Ambición Empresarial para 1,5 °C.</a:t>
            </a:r>
            <a:endParaRPr lang="en-US" sz="1050" dirty="0"/>
          </a:p>
        </p:txBody>
      </p:sp>
      <p:sp>
        <p:nvSpPr>
          <p:cNvPr id="10" name="Shape 5"/>
          <p:cNvSpPr/>
          <p:nvPr/>
        </p:nvSpPr>
        <p:spPr>
          <a:xfrm>
            <a:off x="8747403" y="2383393"/>
            <a:ext cx="2621875" cy="1700570"/>
          </a:xfrm>
          <a:prstGeom prst="roundRect">
            <a:avLst>
              <a:gd name="adj" fmla="val 4302"/>
            </a:avLst>
          </a:prstGeom>
          <a:solidFill>
            <a:srgbClr val="FFFFFF"/>
          </a:solidFill>
          <a:ln/>
        </p:spPr>
        <p:txBody>
          <a:bodyPr/>
          <a:lstStyle/>
          <a:p>
            <a:endParaRPr lang="es-ES"/>
          </a:p>
        </p:txBody>
      </p:sp>
      <p:pic>
        <p:nvPicPr>
          <p:cNvPr id="11" name="Image 3" descr="preencoded.png"/>
          <p:cNvPicPr>
            <a:picLocks noChangeAspect="1"/>
          </p:cNvPicPr>
          <p:nvPr/>
        </p:nvPicPr>
        <p:blipFill>
          <a:blip r:embed="rId4"/>
          <a:stretch>
            <a:fillRect/>
          </a:stretch>
        </p:blipFill>
        <p:spPr>
          <a:xfrm>
            <a:off x="8747403" y="2368153"/>
            <a:ext cx="2621875" cy="60960"/>
          </a:xfrm>
          <a:prstGeom prst="rect">
            <a:avLst/>
          </a:prstGeom>
        </p:spPr>
      </p:pic>
      <p:pic>
        <p:nvPicPr>
          <p:cNvPr id="12" name="Image 4" descr="preencoded.png"/>
          <p:cNvPicPr>
            <a:picLocks noChangeAspect="1"/>
          </p:cNvPicPr>
          <p:nvPr/>
        </p:nvPicPr>
        <p:blipFill>
          <a:blip r:embed="rId5"/>
          <a:stretch>
            <a:fillRect/>
          </a:stretch>
        </p:blipFill>
        <p:spPr>
          <a:xfrm>
            <a:off x="9854922" y="2180034"/>
            <a:ext cx="406718" cy="406718"/>
          </a:xfrm>
          <a:prstGeom prst="rect">
            <a:avLst/>
          </a:prstGeom>
        </p:spPr>
      </p:pic>
      <p:sp>
        <p:nvSpPr>
          <p:cNvPr id="13" name="Text 6"/>
          <p:cNvSpPr/>
          <p:nvPr/>
        </p:nvSpPr>
        <p:spPr>
          <a:xfrm>
            <a:off x="9976961" y="2281714"/>
            <a:ext cx="162639" cy="203359"/>
          </a:xfrm>
          <a:prstGeom prst="rect">
            <a:avLst/>
          </a:prstGeom>
          <a:noFill/>
          <a:ln/>
        </p:spPr>
        <p:txBody>
          <a:bodyPr wrap="none" lIns="0" tIns="0" rIns="0" bIns="0" rtlCol="0" anchor="t"/>
          <a:lstStyle/>
          <a:p>
            <a:pPr marL="0" indent="0" algn="l">
              <a:lnSpc>
                <a:spcPts val="1750"/>
              </a:lnSpc>
              <a:buNone/>
            </a:pPr>
            <a:r>
              <a:rPr lang="en-US" sz="1250" b="1" dirty="0">
                <a:solidFill>
                  <a:srgbClr val="000000"/>
                </a:solidFill>
                <a:latin typeface="Barlow Bold" pitchFamily="34" charset="0"/>
                <a:ea typeface="Barlow Bold" pitchFamily="34" charset="-122"/>
                <a:cs typeface="Barlow Bold" pitchFamily="34" charset="-120"/>
              </a:rPr>
              <a:t>2</a:t>
            </a:r>
            <a:endParaRPr lang="en-US" sz="1250" dirty="0"/>
          </a:p>
        </p:txBody>
      </p:sp>
      <p:sp>
        <p:nvSpPr>
          <p:cNvPr id="14" name="Text 7"/>
          <p:cNvSpPr/>
          <p:nvPr/>
        </p:nvSpPr>
        <p:spPr>
          <a:xfrm>
            <a:off x="8898136" y="2722364"/>
            <a:ext cx="1784033" cy="222885"/>
          </a:xfrm>
          <a:prstGeom prst="rect">
            <a:avLst/>
          </a:prstGeom>
          <a:noFill/>
          <a:ln/>
        </p:spPr>
        <p:txBody>
          <a:bodyPr wrap="none" lIns="0" tIns="0" rIns="0" bIns="0" rtlCol="0" anchor="t"/>
          <a:lstStyle/>
          <a:p>
            <a:pPr marL="0" indent="0" algn="l">
              <a:lnSpc>
                <a:spcPts val="1750"/>
              </a:lnSpc>
              <a:buNone/>
            </a:pPr>
            <a:r>
              <a:rPr lang="en-US" sz="1400" b="1" dirty="0">
                <a:solidFill>
                  <a:srgbClr val="384653"/>
                </a:solidFill>
                <a:latin typeface="Barlow Bold" pitchFamily="34" charset="0"/>
                <a:ea typeface="Barlow Bold" pitchFamily="34" charset="-122"/>
                <a:cs typeface="Barlow Bold" pitchFamily="34" charset="-120"/>
              </a:rPr>
              <a:t>Alcances 1 y 2</a:t>
            </a:r>
            <a:endParaRPr lang="en-US" sz="1400" dirty="0"/>
          </a:p>
        </p:txBody>
      </p:sp>
      <p:sp>
        <p:nvSpPr>
          <p:cNvPr id="15" name="Text 8"/>
          <p:cNvSpPr/>
          <p:nvPr/>
        </p:nvSpPr>
        <p:spPr>
          <a:xfrm>
            <a:off x="8898136" y="3003352"/>
            <a:ext cx="2320409" cy="929878"/>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Compromiso de reducir en un 50 % las emisiones absolutas de gases de efecto invernadero de los alcances 1 y 2 para el año 2030, tomando como año base 2018.</a:t>
            </a:r>
            <a:endParaRPr lang="en-US" sz="1050" dirty="0"/>
          </a:p>
        </p:txBody>
      </p:sp>
      <p:sp>
        <p:nvSpPr>
          <p:cNvPr id="16" name="Shape 9"/>
          <p:cNvSpPr/>
          <p:nvPr/>
        </p:nvSpPr>
        <p:spPr>
          <a:xfrm>
            <a:off x="11466195" y="2383393"/>
            <a:ext cx="2621875" cy="1700570"/>
          </a:xfrm>
          <a:prstGeom prst="roundRect">
            <a:avLst>
              <a:gd name="adj" fmla="val 4302"/>
            </a:avLst>
          </a:prstGeom>
          <a:solidFill>
            <a:srgbClr val="FFFFFF"/>
          </a:solidFill>
          <a:ln/>
        </p:spPr>
        <p:txBody>
          <a:bodyPr/>
          <a:lstStyle/>
          <a:p>
            <a:endParaRPr lang="es-ES"/>
          </a:p>
        </p:txBody>
      </p:sp>
      <p:pic>
        <p:nvPicPr>
          <p:cNvPr id="17" name="Image 5" descr="preencoded.png"/>
          <p:cNvPicPr>
            <a:picLocks noChangeAspect="1"/>
          </p:cNvPicPr>
          <p:nvPr/>
        </p:nvPicPr>
        <p:blipFill>
          <a:blip r:embed="rId4"/>
          <a:stretch>
            <a:fillRect/>
          </a:stretch>
        </p:blipFill>
        <p:spPr>
          <a:xfrm>
            <a:off x="11466195" y="2368153"/>
            <a:ext cx="2621875" cy="60960"/>
          </a:xfrm>
          <a:prstGeom prst="rect">
            <a:avLst/>
          </a:prstGeom>
        </p:spPr>
      </p:pic>
      <p:pic>
        <p:nvPicPr>
          <p:cNvPr id="18" name="Image 6" descr="preencoded.png"/>
          <p:cNvPicPr>
            <a:picLocks noChangeAspect="1"/>
          </p:cNvPicPr>
          <p:nvPr/>
        </p:nvPicPr>
        <p:blipFill>
          <a:blip r:embed="rId5"/>
          <a:stretch>
            <a:fillRect/>
          </a:stretch>
        </p:blipFill>
        <p:spPr>
          <a:xfrm>
            <a:off x="12573714" y="2180034"/>
            <a:ext cx="406718" cy="406718"/>
          </a:xfrm>
          <a:prstGeom prst="rect">
            <a:avLst/>
          </a:prstGeom>
        </p:spPr>
      </p:pic>
      <p:sp>
        <p:nvSpPr>
          <p:cNvPr id="19" name="Text 10"/>
          <p:cNvSpPr/>
          <p:nvPr/>
        </p:nvSpPr>
        <p:spPr>
          <a:xfrm>
            <a:off x="12695753" y="2281714"/>
            <a:ext cx="162639" cy="203359"/>
          </a:xfrm>
          <a:prstGeom prst="rect">
            <a:avLst/>
          </a:prstGeom>
          <a:noFill/>
          <a:ln/>
        </p:spPr>
        <p:txBody>
          <a:bodyPr wrap="none" lIns="0" tIns="0" rIns="0" bIns="0" rtlCol="0" anchor="t"/>
          <a:lstStyle/>
          <a:p>
            <a:pPr marL="0" indent="0" algn="l">
              <a:lnSpc>
                <a:spcPts val="1750"/>
              </a:lnSpc>
              <a:buNone/>
            </a:pPr>
            <a:r>
              <a:rPr lang="en-US" sz="1250" b="1" dirty="0">
                <a:solidFill>
                  <a:srgbClr val="000000"/>
                </a:solidFill>
                <a:latin typeface="Barlow Bold" pitchFamily="34" charset="0"/>
                <a:ea typeface="Barlow Bold" pitchFamily="34" charset="-122"/>
                <a:cs typeface="Barlow Bold" pitchFamily="34" charset="-120"/>
              </a:rPr>
              <a:t>3</a:t>
            </a:r>
            <a:endParaRPr lang="en-US" sz="1250" dirty="0"/>
          </a:p>
        </p:txBody>
      </p:sp>
      <p:sp>
        <p:nvSpPr>
          <p:cNvPr id="20" name="Text 11"/>
          <p:cNvSpPr/>
          <p:nvPr/>
        </p:nvSpPr>
        <p:spPr>
          <a:xfrm>
            <a:off x="11616928" y="2722364"/>
            <a:ext cx="1784033" cy="222885"/>
          </a:xfrm>
          <a:prstGeom prst="rect">
            <a:avLst/>
          </a:prstGeom>
          <a:noFill/>
          <a:ln/>
        </p:spPr>
        <p:txBody>
          <a:bodyPr wrap="none" lIns="0" tIns="0" rIns="0" bIns="0" rtlCol="0" anchor="t"/>
          <a:lstStyle/>
          <a:p>
            <a:pPr marL="0" indent="0" algn="l">
              <a:lnSpc>
                <a:spcPts val="1750"/>
              </a:lnSpc>
              <a:buNone/>
            </a:pPr>
            <a:r>
              <a:rPr lang="en-US" sz="1400" b="1" dirty="0">
                <a:solidFill>
                  <a:srgbClr val="384653"/>
                </a:solidFill>
                <a:latin typeface="Barlow Bold" pitchFamily="34" charset="0"/>
                <a:ea typeface="Barlow Bold" pitchFamily="34" charset="-122"/>
                <a:cs typeface="Barlow Bold" pitchFamily="34" charset="-120"/>
              </a:rPr>
              <a:t>Alcance 3</a:t>
            </a:r>
            <a:endParaRPr lang="en-US" sz="1400" dirty="0"/>
          </a:p>
        </p:txBody>
      </p:sp>
      <p:sp>
        <p:nvSpPr>
          <p:cNvPr id="21" name="Text 12"/>
          <p:cNvSpPr/>
          <p:nvPr/>
        </p:nvSpPr>
        <p:spPr>
          <a:xfrm>
            <a:off x="11616928" y="3003352"/>
            <a:ext cx="2320409" cy="557927"/>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Comunicar y reducir las emisiones del alcance 3, con un objetivo de reducción del 30 %.</a:t>
            </a:r>
            <a:endParaRPr lang="en-US" sz="1050" dirty="0"/>
          </a:p>
        </p:txBody>
      </p:sp>
      <p:sp>
        <p:nvSpPr>
          <p:cNvPr id="22" name="Text 13"/>
          <p:cNvSpPr/>
          <p:nvPr/>
        </p:nvSpPr>
        <p:spPr>
          <a:xfrm>
            <a:off x="11616928" y="3619381"/>
            <a:ext cx="2320409" cy="185976"/>
          </a:xfrm>
          <a:prstGeom prst="rect">
            <a:avLst/>
          </a:prstGeom>
          <a:noFill/>
          <a:ln/>
        </p:spPr>
        <p:txBody>
          <a:bodyPr wrap="none" lIns="0" tIns="0" rIns="0" bIns="0" rtlCol="0" anchor="t"/>
          <a:lstStyle/>
          <a:p>
            <a:pPr marL="0" indent="0" algn="l">
              <a:lnSpc>
                <a:spcPts val="1450"/>
              </a:lnSpc>
              <a:buNone/>
            </a:pPr>
            <a:endParaRPr lang="en-US" sz="1050" dirty="0"/>
          </a:p>
        </p:txBody>
      </p:sp>
      <p:sp>
        <p:nvSpPr>
          <p:cNvPr id="23" name="Text 14"/>
          <p:cNvSpPr/>
          <p:nvPr/>
        </p:nvSpPr>
        <p:spPr>
          <a:xfrm>
            <a:off x="6028730" y="4193024"/>
            <a:ext cx="8059341" cy="185976"/>
          </a:xfrm>
          <a:prstGeom prst="rect">
            <a:avLst/>
          </a:prstGeom>
          <a:noFill/>
          <a:ln/>
        </p:spPr>
        <p:txBody>
          <a:bodyPr wrap="non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Para lograr estos objetivos, PLASTIGAUR implementa medidas de:</a:t>
            </a:r>
            <a:endParaRPr lang="en-US" sz="1050" dirty="0"/>
          </a:p>
        </p:txBody>
      </p:sp>
      <p:sp>
        <p:nvSpPr>
          <p:cNvPr id="24" name="Text 15"/>
          <p:cNvSpPr/>
          <p:nvPr/>
        </p:nvSpPr>
        <p:spPr>
          <a:xfrm>
            <a:off x="6028730" y="4584978"/>
            <a:ext cx="3861078" cy="222885"/>
          </a:xfrm>
          <a:prstGeom prst="rect">
            <a:avLst/>
          </a:prstGeom>
          <a:noFill/>
          <a:ln/>
        </p:spPr>
        <p:txBody>
          <a:bodyPr wrap="none" lIns="0" tIns="0" rIns="0" bIns="0" rtlCol="0" anchor="t"/>
          <a:lstStyle/>
          <a:p>
            <a:pPr marL="0" indent="0" algn="l">
              <a:lnSpc>
                <a:spcPts val="1750"/>
              </a:lnSpc>
              <a:buNone/>
            </a:pPr>
            <a:r>
              <a:rPr lang="en-US" sz="1400" b="1" dirty="0">
                <a:solidFill>
                  <a:srgbClr val="2E3C4E"/>
                </a:solidFill>
                <a:latin typeface="Barlow Bold" pitchFamily="34" charset="0"/>
                <a:ea typeface="Barlow Bold" pitchFamily="34" charset="-122"/>
                <a:cs typeface="Barlow Bold" pitchFamily="34" charset="-120"/>
              </a:rPr>
              <a:t>Priorización de reducción de emisiones en origen</a:t>
            </a:r>
            <a:endParaRPr lang="en-US" sz="1400" dirty="0"/>
          </a:p>
        </p:txBody>
      </p:sp>
      <p:sp>
        <p:nvSpPr>
          <p:cNvPr id="25" name="Text 16"/>
          <p:cNvSpPr/>
          <p:nvPr/>
        </p:nvSpPr>
        <p:spPr>
          <a:xfrm>
            <a:off x="6028730" y="4904780"/>
            <a:ext cx="4115991" cy="930295"/>
          </a:xfrm>
          <a:prstGeom prst="rect">
            <a:avLst/>
          </a:prstGeom>
          <a:noFill/>
          <a:ln/>
        </p:spPr>
        <p:txBody>
          <a:bodyPr wrap="square" lIns="0" tIns="0" rIns="0" bIns="0" rtlCol="0" anchor="t"/>
          <a:lstStyle/>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Optimización de procesos productivos.</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Mejora de la eficiencia energética en las instalaciones.</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Uso de energía de fuentes renovables.</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Reducción del consumo de materias primas y recursos.</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Fomento de la economía circular y el reciclaje.</a:t>
            </a:r>
            <a:endParaRPr lang="en-US" sz="1050" dirty="0"/>
          </a:p>
        </p:txBody>
      </p:sp>
      <p:sp>
        <p:nvSpPr>
          <p:cNvPr id="26" name="Text 17"/>
          <p:cNvSpPr/>
          <p:nvPr/>
        </p:nvSpPr>
        <p:spPr>
          <a:xfrm>
            <a:off x="10483096" y="4584978"/>
            <a:ext cx="1784033" cy="222885"/>
          </a:xfrm>
          <a:prstGeom prst="rect">
            <a:avLst/>
          </a:prstGeom>
          <a:noFill/>
          <a:ln/>
        </p:spPr>
        <p:txBody>
          <a:bodyPr wrap="none" lIns="0" tIns="0" rIns="0" bIns="0" rtlCol="0" anchor="t"/>
          <a:lstStyle/>
          <a:p>
            <a:pPr marL="0" indent="0" algn="l">
              <a:lnSpc>
                <a:spcPts val="1750"/>
              </a:lnSpc>
              <a:buNone/>
            </a:pPr>
            <a:r>
              <a:rPr lang="en-US" sz="1400" b="1" dirty="0">
                <a:solidFill>
                  <a:srgbClr val="2E3C4E"/>
                </a:solidFill>
                <a:latin typeface="Barlow Bold" pitchFamily="34" charset="0"/>
                <a:ea typeface="Barlow Bold" pitchFamily="34" charset="-122"/>
                <a:cs typeface="Barlow Bold" pitchFamily="34" charset="-120"/>
              </a:rPr>
              <a:t>Riesgos climáticos</a:t>
            </a:r>
            <a:endParaRPr lang="en-US" sz="1400" dirty="0"/>
          </a:p>
        </p:txBody>
      </p:sp>
      <p:sp>
        <p:nvSpPr>
          <p:cNvPr id="27" name="Text 18"/>
          <p:cNvSpPr/>
          <p:nvPr/>
        </p:nvSpPr>
        <p:spPr>
          <a:xfrm>
            <a:off x="10483096" y="4904780"/>
            <a:ext cx="3612475" cy="1301829"/>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PLASTIGAUR considera, de forma sistemática los efectos del cambio climático sobre la actividad y prioriza acciones de mitigación y adaptación desde una perspectiva operativa . A cierre del ejercicio 2024, esta pendiente la realización  de un análisis de riesgos climáticos, físicos y de transición, conforme a marcos específicos como TCFD.</a:t>
            </a:r>
            <a:endParaRPr lang="en-US" sz="1050" dirty="0"/>
          </a:p>
        </p:txBody>
      </p:sp>
      <p:sp>
        <p:nvSpPr>
          <p:cNvPr id="28" name="Text 19"/>
          <p:cNvSpPr/>
          <p:nvPr/>
        </p:nvSpPr>
        <p:spPr>
          <a:xfrm>
            <a:off x="6028730" y="6267629"/>
            <a:ext cx="8059341" cy="148828"/>
          </a:xfrm>
          <a:prstGeom prst="rect">
            <a:avLst/>
          </a:prstGeom>
          <a:noFill/>
          <a:ln/>
        </p:spPr>
        <p:txBody>
          <a:bodyPr wrap="none" lIns="0" tIns="0" rIns="0" bIns="0" rtlCol="0" anchor="t"/>
          <a:lstStyle/>
          <a:p>
            <a:pPr marL="0" indent="0" algn="r">
              <a:lnSpc>
                <a:spcPts val="1150"/>
              </a:lnSpc>
              <a:buNone/>
            </a:pPr>
            <a:r>
              <a:rPr lang="en-US" sz="850" dirty="0">
                <a:solidFill>
                  <a:srgbClr val="384653"/>
                </a:solidFill>
                <a:latin typeface="Montserrat" pitchFamily="34" charset="0"/>
                <a:ea typeface="Montserrat" pitchFamily="34" charset="-122"/>
                <a:cs typeface="Montserrat" pitchFamily="34" charset="-120"/>
              </a:rPr>
              <a:t>Página 25</a:t>
            </a:r>
            <a:endParaRPr lang="en-US" sz="8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780699"/>
          </a:xfrm>
          <a:prstGeom prst="rect">
            <a:avLst/>
          </a:prstGeom>
        </p:spPr>
      </p:pic>
      <p:sp>
        <p:nvSpPr>
          <p:cNvPr id="3" name="Text 0"/>
          <p:cNvSpPr/>
          <p:nvPr/>
        </p:nvSpPr>
        <p:spPr>
          <a:xfrm>
            <a:off x="1683901" y="2844284"/>
            <a:ext cx="11262598" cy="744855"/>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Desde la perspectiva de sostenibilidad y economía circular, la estrategia de PLASTIGAUR se orienta a reducir la dependencia de recursos fósiles y a aumentar la circularidad de los materiales a lo largo del ciclo de vida del producto. La colaboración con clientes, proveedores y entidades sectoriales constituye un elemento central de esta estrategia, dado que una parte significativa de los impactos ambientales y climáticos se concentra en la cadena de valor. PLASTIGAUR actúa como socio técnico en el desarrollo de soluciones de envase con menor impacto ambiental, alineadas con los requisitos normativos y con las demandas del mercado.</a:t>
            </a:r>
            <a:endParaRPr lang="en-US" sz="1050" dirty="0"/>
          </a:p>
        </p:txBody>
      </p:sp>
      <p:sp>
        <p:nvSpPr>
          <p:cNvPr id="4" name="Text 1"/>
          <p:cNvSpPr/>
          <p:nvPr/>
        </p:nvSpPr>
        <p:spPr>
          <a:xfrm>
            <a:off x="1683901" y="3698319"/>
            <a:ext cx="11262598" cy="558641"/>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La prevención de la contaminación y la gestión responsable de los riesgos ambientales forman parte igualmente de la estrategia de sostenibilidad. En este ámbito, PLASTIGAUR mantiene un compromiso específico con la prevención de la pérdida de granza plástica mediante su adhesión a la iniciativa Operation Clean Sweep y la implantación de medidas operativas y de control orientadas a minimizar la liberación de microplásticos al entorno.</a:t>
            </a:r>
            <a:endParaRPr lang="en-US" sz="1050" dirty="0"/>
          </a:p>
        </p:txBody>
      </p:sp>
      <p:sp>
        <p:nvSpPr>
          <p:cNvPr id="5" name="Text 2"/>
          <p:cNvSpPr/>
          <p:nvPr/>
        </p:nvSpPr>
        <p:spPr>
          <a:xfrm>
            <a:off x="3524131" y="4463177"/>
            <a:ext cx="1785223" cy="223004"/>
          </a:xfrm>
          <a:prstGeom prst="rect">
            <a:avLst/>
          </a:prstGeom>
          <a:noFill/>
          <a:ln/>
        </p:spPr>
        <p:txBody>
          <a:bodyPr wrap="none" lIns="0" tIns="0" rIns="0" bIns="0" rtlCol="0" anchor="t"/>
          <a:lstStyle/>
          <a:p>
            <a:pPr marL="0" indent="0" algn="ctr">
              <a:lnSpc>
                <a:spcPts val="1750"/>
              </a:lnSpc>
              <a:buNone/>
            </a:pPr>
            <a:r>
              <a:rPr lang="en-US" sz="1400" b="1" dirty="0">
                <a:solidFill>
                  <a:srgbClr val="2E3C4E"/>
                </a:solidFill>
                <a:latin typeface="Barlow Bold" pitchFamily="34" charset="0"/>
                <a:ea typeface="Barlow Bold" pitchFamily="34" charset="-122"/>
                <a:cs typeface="Barlow Bold" pitchFamily="34" charset="-120"/>
              </a:rPr>
              <a:t>Objetivos 2024</a:t>
            </a:r>
            <a:endParaRPr lang="en-US" sz="1400" dirty="0"/>
          </a:p>
        </p:txBody>
      </p:sp>
      <p:sp>
        <p:nvSpPr>
          <p:cNvPr id="6" name="Text 3"/>
          <p:cNvSpPr/>
          <p:nvPr/>
        </p:nvSpPr>
        <p:spPr>
          <a:xfrm>
            <a:off x="1683901" y="4783217"/>
            <a:ext cx="5465802" cy="558641"/>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En 2024, de cara a la consecución de las prioridades estratégicas, se han conseguido cumplir 4 de los 7 objetivos medio ambientales operativos fijados, así:</a:t>
            </a:r>
            <a:endParaRPr lang="en-US" sz="1050" dirty="0"/>
          </a:p>
        </p:txBody>
      </p:sp>
      <p:sp>
        <p:nvSpPr>
          <p:cNvPr id="7" name="Text 4"/>
          <p:cNvSpPr/>
          <p:nvPr/>
        </p:nvSpPr>
        <p:spPr>
          <a:xfrm>
            <a:off x="1683901" y="5429250"/>
            <a:ext cx="5465802" cy="744934"/>
          </a:xfrm>
          <a:prstGeom prst="rect">
            <a:avLst/>
          </a:prstGeom>
          <a:noFill/>
          <a:ln/>
        </p:spPr>
        <p:txBody>
          <a:bodyPr wrap="square" lIns="0" tIns="0" rIns="0" bIns="0" rtlCol="0" anchor="t"/>
          <a:lstStyle/>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Reducir 3% huella ambiental de alcance 1</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Reducir un 3% la huella ambiental de alcance 3</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+1% Consumo de material reciclado postconsumo</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Desarrollar productos ISCC+ (+8 clientes)</a:t>
            </a:r>
            <a:endParaRPr lang="en-US" sz="1050" dirty="0"/>
          </a:p>
        </p:txBody>
      </p:sp>
      <p:sp>
        <p:nvSpPr>
          <p:cNvPr id="8" name="Text 5"/>
          <p:cNvSpPr/>
          <p:nvPr/>
        </p:nvSpPr>
        <p:spPr>
          <a:xfrm>
            <a:off x="1683901" y="6125944"/>
            <a:ext cx="5465802" cy="186214"/>
          </a:xfrm>
          <a:prstGeom prst="rect">
            <a:avLst/>
          </a:prstGeom>
          <a:noFill/>
          <a:ln/>
        </p:spPr>
        <p:txBody>
          <a:bodyPr wrap="none" lIns="0" tIns="0" rIns="0" bIns="0" rtlCol="0" anchor="t"/>
          <a:lstStyle/>
          <a:p>
            <a:pPr marL="0" indent="0" algn="l">
              <a:lnSpc>
                <a:spcPts val="1450"/>
              </a:lnSpc>
              <a:buNone/>
            </a:pPr>
            <a:endParaRPr lang="en-US" sz="1050" dirty="0"/>
          </a:p>
        </p:txBody>
      </p:sp>
      <p:sp>
        <p:nvSpPr>
          <p:cNvPr id="9" name="Text 6"/>
          <p:cNvSpPr/>
          <p:nvPr/>
        </p:nvSpPr>
        <p:spPr>
          <a:xfrm>
            <a:off x="1683901" y="6399550"/>
            <a:ext cx="5465802" cy="186214"/>
          </a:xfrm>
          <a:prstGeom prst="rect">
            <a:avLst/>
          </a:prstGeom>
          <a:noFill/>
          <a:ln/>
        </p:spPr>
        <p:txBody>
          <a:bodyPr wrap="none" lIns="0" tIns="0" rIns="0" bIns="0" rtlCol="0" anchor="t"/>
          <a:lstStyle/>
          <a:p>
            <a:pPr marL="0" indent="0" algn="l">
              <a:lnSpc>
                <a:spcPts val="1450"/>
              </a:lnSpc>
              <a:buNone/>
            </a:pPr>
            <a:endParaRPr lang="en-US" sz="1050" dirty="0"/>
          </a:p>
        </p:txBody>
      </p:sp>
      <p:sp>
        <p:nvSpPr>
          <p:cNvPr id="10" name="Text 7"/>
          <p:cNvSpPr/>
          <p:nvPr/>
        </p:nvSpPr>
        <p:spPr>
          <a:xfrm>
            <a:off x="9328547" y="4463177"/>
            <a:ext cx="1785223" cy="223004"/>
          </a:xfrm>
          <a:prstGeom prst="rect">
            <a:avLst/>
          </a:prstGeom>
          <a:noFill/>
          <a:ln/>
        </p:spPr>
        <p:txBody>
          <a:bodyPr wrap="none" lIns="0" tIns="0" rIns="0" bIns="0" rtlCol="0" anchor="t"/>
          <a:lstStyle/>
          <a:p>
            <a:pPr marL="0" indent="0" algn="ctr">
              <a:lnSpc>
                <a:spcPts val="1750"/>
              </a:lnSpc>
              <a:buNone/>
            </a:pPr>
            <a:r>
              <a:rPr lang="en-US" sz="1400" b="1" dirty="0">
                <a:solidFill>
                  <a:srgbClr val="2E3C4E"/>
                </a:solidFill>
                <a:latin typeface="Barlow Bold" pitchFamily="34" charset="0"/>
                <a:ea typeface="Barlow Bold" pitchFamily="34" charset="-122"/>
                <a:cs typeface="Barlow Bold" pitchFamily="34" charset="-120"/>
              </a:rPr>
              <a:t>Objetivos 2025</a:t>
            </a:r>
            <a:endParaRPr lang="en-US" sz="1400" dirty="0"/>
          </a:p>
        </p:txBody>
      </p:sp>
      <p:sp>
        <p:nvSpPr>
          <p:cNvPr id="11" name="Text 8"/>
          <p:cNvSpPr/>
          <p:nvPr/>
        </p:nvSpPr>
        <p:spPr>
          <a:xfrm>
            <a:off x="7488317" y="4783217"/>
            <a:ext cx="5465802" cy="372428"/>
          </a:xfrm>
          <a:prstGeom prst="rect">
            <a:avLst/>
          </a:prstGeom>
          <a:noFill/>
          <a:ln/>
        </p:spPr>
        <p:txBody>
          <a:bodyPr wrap="square" lIns="0" tIns="0" rIns="0" bIns="0" rtlCol="0" anchor="t"/>
          <a:lstStyle/>
          <a:p>
            <a:pPr marL="0" indent="0" algn="l">
              <a:lnSpc>
                <a:spcPts val="1450"/>
              </a:lnSpc>
              <a:buNone/>
            </a:pPr>
            <a:r>
              <a:rPr lang="en-US" sz="1050" dirty="0">
                <a:solidFill>
                  <a:srgbClr val="384653"/>
                </a:solidFill>
                <a:latin typeface="Montserrat" pitchFamily="34" charset="0"/>
                <a:ea typeface="Montserrat" pitchFamily="34" charset="-122"/>
                <a:cs typeface="Montserrat" pitchFamily="34" charset="-120"/>
              </a:rPr>
              <a:t>A partir del análisis de los resultados, PLASTIGAUR ha fijado para el 2025, los siguientes objetivos medioambientales:</a:t>
            </a:r>
            <a:endParaRPr lang="en-US" sz="1050" dirty="0"/>
          </a:p>
        </p:txBody>
      </p:sp>
      <p:sp>
        <p:nvSpPr>
          <p:cNvPr id="12" name="Shape 9"/>
          <p:cNvSpPr/>
          <p:nvPr/>
        </p:nvSpPr>
        <p:spPr>
          <a:xfrm>
            <a:off x="7488317" y="5264825"/>
            <a:ext cx="5465802" cy="1368504"/>
          </a:xfrm>
          <a:prstGeom prst="roundRect">
            <a:avLst>
              <a:gd name="adj" fmla="val 14872"/>
            </a:avLst>
          </a:prstGeom>
          <a:solidFill>
            <a:srgbClr val="FFFFFF"/>
          </a:solidFill>
          <a:ln w="15240">
            <a:solidFill>
              <a:srgbClr val="E5F6FF"/>
            </a:solidFill>
            <a:prstDash val="solid"/>
          </a:ln>
        </p:spPr>
        <p:txBody>
          <a:bodyPr/>
          <a:lstStyle/>
          <a:p>
            <a:endParaRPr lang="es-ES"/>
          </a:p>
        </p:txBody>
      </p:sp>
      <p:sp>
        <p:nvSpPr>
          <p:cNvPr id="13" name="Text 10"/>
          <p:cNvSpPr/>
          <p:nvPr/>
        </p:nvSpPr>
        <p:spPr>
          <a:xfrm>
            <a:off x="7639169" y="5415677"/>
            <a:ext cx="5164098" cy="931168"/>
          </a:xfrm>
          <a:prstGeom prst="rect">
            <a:avLst/>
          </a:prstGeom>
          <a:noFill/>
          <a:ln/>
        </p:spPr>
        <p:txBody>
          <a:bodyPr wrap="square" lIns="0" tIns="0" rIns="0" bIns="0" rtlCol="0" anchor="t"/>
          <a:lstStyle/>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&gt;3% reducción en consumo energético</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&gt;2% reducción en consumo de agua,</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&gt;2%reducción de huella de carbono alcances 1 y 3</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Desarrollo de productos ISCC+ con &gt; 6 clientes</a:t>
            </a:r>
            <a:endParaRPr lang="en-US" sz="1050" dirty="0"/>
          </a:p>
          <a:p>
            <a:pPr marL="342900" indent="-342900" algn="l">
              <a:lnSpc>
                <a:spcPts val="1450"/>
              </a:lnSpc>
              <a:buSzPct val="100000"/>
              <a:buChar char="•"/>
            </a:pPr>
            <a:r>
              <a:rPr lang="en-US" sz="1050" dirty="0">
                <a:solidFill>
                  <a:srgbClr val="384653"/>
                </a:solidFill>
                <a:latin typeface="Montserrat" pitchFamily="34" charset="0"/>
                <a:ea typeface="Montserrat" pitchFamily="34" charset="-122"/>
                <a:cs typeface="Montserrat" pitchFamily="34" charset="-120"/>
              </a:rPr>
              <a:t>Incremento de material reciclado &gt;16%</a:t>
            </a:r>
            <a:endParaRPr lang="en-US" sz="1050" dirty="0"/>
          </a:p>
        </p:txBody>
      </p:sp>
      <p:sp>
        <p:nvSpPr>
          <p:cNvPr id="14" name="Text 11"/>
          <p:cNvSpPr/>
          <p:nvPr/>
        </p:nvSpPr>
        <p:spPr>
          <a:xfrm>
            <a:off x="1683901" y="6782335"/>
            <a:ext cx="11262598" cy="148947"/>
          </a:xfrm>
          <a:prstGeom prst="rect">
            <a:avLst/>
          </a:prstGeom>
          <a:noFill/>
          <a:ln/>
        </p:spPr>
        <p:txBody>
          <a:bodyPr wrap="none" lIns="0" tIns="0" rIns="0" bIns="0" rtlCol="0" anchor="t"/>
          <a:lstStyle/>
          <a:p>
            <a:pPr marL="0" indent="0" algn="r">
              <a:lnSpc>
                <a:spcPts val="1150"/>
              </a:lnSpc>
              <a:buNone/>
            </a:pPr>
            <a:r>
              <a:rPr lang="en-US" sz="850" dirty="0">
                <a:solidFill>
                  <a:srgbClr val="384653"/>
                </a:solidFill>
                <a:latin typeface="Montserrat" pitchFamily="34" charset="0"/>
                <a:ea typeface="Montserrat" pitchFamily="34" charset="-122"/>
                <a:cs typeface="Montserrat" pitchFamily="34" charset="-120"/>
              </a:rPr>
              <a:t>Página 26</a:t>
            </a:r>
            <a:endParaRPr lang="en-US" sz="8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13038" y="729020"/>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4" name="Text 1"/>
          <p:cNvSpPr/>
          <p:nvPr/>
        </p:nvSpPr>
        <p:spPr>
          <a:xfrm>
            <a:off x="6213038" y="1209437"/>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5" name="Text 2"/>
          <p:cNvSpPr/>
          <p:nvPr/>
        </p:nvSpPr>
        <p:spPr>
          <a:xfrm>
            <a:off x="6213038" y="1755100"/>
            <a:ext cx="7690723" cy="2473881"/>
          </a:xfrm>
          <a:prstGeom prst="rect">
            <a:avLst/>
          </a:prstGeom>
          <a:noFill/>
          <a:ln/>
        </p:spPr>
        <p:txBody>
          <a:bodyPr wrap="square" lIns="0" tIns="0" rIns="0" bIns="0" rtlCol="0" anchor="t"/>
          <a:lstStyle/>
          <a:p>
            <a:pPr marL="0" indent="0" algn="l">
              <a:lnSpc>
                <a:spcPts val="6450"/>
              </a:lnSpc>
              <a:buNone/>
            </a:pPr>
            <a:r>
              <a:rPr lang="en-US" sz="5150" b="1" dirty="0">
                <a:solidFill>
                  <a:srgbClr val="2E3C4E"/>
                </a:solidFill>
                <a:latin typeface="Barlow Bold" pitchFamily="34" charset="0"/>
                <a:ea typeface="Barlow Bold" pitchFamily="34" charset="-122"/>
                <a:cs typeface="Barlow Bold" pitchFamily="34" charset="-120"/>
              </a:rPr>
              <a:t>IV.Compromiso con la Sostenibilidad Medioambiental</a:t>
            </a:r>
            <a:endParaRPr lang="en-US" sz="5150" dirty="0"/>
          </a:p>
        </p:txBody>
      </p:sp>
      <p:sp>
        <p:nvSpPr>
          <p:cNvPr id="6" name="Text 3"/>
          <p:cNvSpPr/>
          <p:nvPr/>
        </p:nvSpPr>
        <p:spPr>
          <a:xfrm>
            <a:off x="6213038" y="4490085"/>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7" name="Text 4"/>
          <p:cNvSpPr/>
          <p:nvPr/>
        </p:nvSpPr>
        <p:spPr>
          <a:xfrm>
            <a:off x="6213038" y="4970502"/>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8" name="Text 5"/>
          <p:cNvSpPr/>
          <p:nvPr/>
        </p:nvSpPr>
        <p:spPr>
          <a:xfrm>
            <a:off x="6213038" y="5450919"/>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9" name="Text 6"/>
          <p:cNvSpPr/>
          <p:nvPr/>
        </p:nvSpPr>
        <p:spPr>
          <a:xfrm>
            <a:off x="6213038" y="5931337"/>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10" name="Text 7"/>
          <p:cNvSpPr/>
          <p:nvPr/>
        </p:nvSpPr>
        <p:spPr>
          <a:xfrm>
            <a:off x="6213038" y="6411754"/>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11" name="Text 8"/>
          <p:cNvSpPr/>
          <p:nvPr/>
        </p:nvSpPr>
        <p:spPr>
          <a:xfrm>
            <a:off x="6213038" y="6892171"/>
            <a:ext cx="7690723" cy="284559"/>
          </a:xfrm>
          <a:prstGeom prst="rect">
            <a:avLst/>
          </a:prstGeom>
          <a:noFill/>
          <a:ln/>
        </p:spPr>
        <p:txBody>
          <a:bodyPr wrap="none" lIns="0" tIns="0" rIns="0" bIns="0" rtlCol="0" anchor="t"/>
          <a:lstStyle/>
          <a:p>
            <a:pPr marL="0" indent="0" algn="l">
              <a:lnSpc>
                <a:spcPts val="2200"/>
              </a:lnSpc>
              <a:buNone/>
            </a:pPr>
            <a:endParaRPr lang="en-US" sz="1400" dirty="0"/>
          </a:p>
        </p:txBody>
      </p:sp>
      <p:sp>
        <p:nvSpPr>
          <p:cNvPr id="12" name="Text 9"/>
          <p:cNvSpPr/>
          <p:nvPr/>
        </p:nvSpPr>
        <p:spPr>
          <a:xfrm>
            <a:off x="6213038" y="7372588"/>
            <a:ext cx="7690723" cy="284559"/>
          </a:xfrm>
          <a:prstGeom prst="rect">
            <a:avLst/>
          </a:prstGeom>
          <a:noFill/>
          <a:ln/>
        </p:spPr>
        <p:txBody>
          <a:bodyPr wrap="none" lIns="0" tIns="0" rIns="0" bIns="0" rtlCol="0" anchor="t"/>
          <a:lstStyle/>
          <a:p>
            <a:pPr marL="0" indent="0" algn="r">
              <a:lnSpc>
                <a:spcPts val="2200"/>
              </a:lnSpc>
              <a:buNone/>
            </a:pPr>
            <a:r>
              <a:rPr lang="en-US" sz="1400" dirty="0">
                <a:solidFill>
                  <a:srgbClr val="384653"/>
                </a:solidFill>
                <a:latin typeface="Montserrat" pitchFamily="34" charset="0"/>
                <a:ea typeface="Montserrat" pitchFamily="34" charset="-122"/>
                <a:cs typeface="Montserrat" pitchFamily="34" charset="-120"/>
              </a:rPr>
              <a:t>Página 27</a:t>
            </a:r>
            <a:endParaRPr lang="en-US"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390888"/>
          </a:xfrm>
          <a:prstGeom prst="rect">
            <a:avLst/>
          </a:prstGeom>
        </p:spPr>
      </p:pic>
      <p:sp>
        <p:nvSpPr>
          <p:cNvPr id="3" name="Text 0"/>
          <p:cNvSpPr/>
          <p:nvPr/>
        </p:nvSpPr>
        <p:spPr>
          <a:xfrm>
            <a:off x="2916793" y="2665333"/>
            <a:ext cx="8796695" cy="396478"/>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La actividad industrial de PLASTIGAUR conlleva impactos ambientales asociados principalmente al consumo de materias primas, energía y agua, así como a la generación de emisiones y residuos. La gestión de estos impactos constituye uno de los ejes prioritarios de nuestro desempeño ambiental y se integra de forma sistemática en el sistema de gestión y en la planificación operativa.</a:t>
            </a:r>
            <a:endParaRPr lang="en-US" sz="800" dirty="0"/>
          </a:p>
        </p:txBody>
      </p:sp>
      <p:sp>
        <p:nvSpPr>
          <p:cNvPr id="4" name="Text 1"/>
          <p:cNvSpPr/>
          <p:nvPr/>
        </p:nvSpPr>
        <p:spPr>
          <a:xfrm>
            <a:off x="2916793" y="3128367"/>
            <a:ext cx="8796695" cy="528638"/>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El enfoque ambiental de PLASTIGAUR se basa en el cumplimiento estricto de la normativa aplicable, en particular de las condiciones establecidas en su Autorización Ambiental Integrada, así como en la implantación de sistemas de gestión certificados que permiten identificar aspectos ambientales significativos, establecer objetivos de mejora y realizar un seguimiento periódico del desempeño. Este enfoque se complementa con la medición de indicadores ambientales clave y con la transparencia en la comunicación de resultados, en línea con los requisitos del estándar VSME.</a:t>
            </a:r>
            <a:endParaRPr lang="en-US" sz="800" dirty="0"/>
          </a:p>
        </p:txBody>
      </p:sp>
      <p:sp>
        <p:nvSpPr>
          <p:cNvPr id="5" name="Text 2"/>
          <p:cNvSpPr/>
          <p:nvPr/>
        </p:nvSpPr>
        <p:spPr>
          <a:xfrm>
            <a:off x="2916793" y="3745825"/>
            <a:ext cx="6116955" cy="348496"/>
          </a:xfrm>
          <a:prstGeom prst="rect">
            <a:avLst/>
          </a:prstGeom>
          <a:noFill/>
          <a:ln/>
        </p:spPr>
        <p:txBody>
          <a:bodyPr wrap="none" lIns="0" tIns="0" rIns="0" bIns="0" rtlCol="0" anchor="t"/>
          <a:lstStyle/>
          <a:p>
            <a:pPr marL="0" indent="0" algn="l">
              <a:lnSpc>
                <a:spcPts val="2700"/>
              </a:lnSpc>
              <a:buNone/>
            </a:pPr>
            <a:r>
              <a:rPr lang="en-US" sz="2150" b="1" dirty="0">
                <a:solidFill>
                  <a:srgbClr val="2E3C4E"/>
                </a:solidFill>
                <a:latin typeface="Barlow Bold" pitchFamily="34" charset="0"/>
                <a:ea typeface="Barlow Bold" pitchFamily="34" charset="-122"/>
                <a:cs typeface="Barlow Bold" pitchFamily="34" charset="-120"/>
              </a:rPr>
              <a:t>4.1. Energía y Emisiones GEI: Consumo Energético</a:t>
            </a:r>
            <a:endParaRPr lang="en-US" sz="2150" dirty="0"/>
          </a:p>
        </p:txBody>
      </p:sp>
      <p:sp>
        <p:nvSpPr>
          <p:cNvPr id="6" name="Text 3"/>
          <p:cNvSpPr/>
          <p:nvPr/>
        </p:nvSpPr>
        <p:spPr>
          <a:xfrm>
            <a:off x="2916793" y="4236363"/>
            <a:ext cx="3635216" cy="132159"/>
          </a:xfrm>
          <a:prstGeom prst="rect">
            <a:avLst/>
          </a:prstGeom>
          <a:noFill/>
          <a:ln/>
        </p:spPr>
        <p:txBody>
          <a:bodyPr wrap="none" lIns="0" tIns="0" rIns="0" bIns="0" rtlCol="0" anchor="t"/>
          <a:lstStyle/>
          <a:p>
            <a:pPr marL="0" indent="0" algn="l">
              <a:lnSpc>
                <a:spcPts val="1000"/>
              </a:lnSpc>
              <a:buNone/>
            </a:pPr>
            <a:endParaRPr lang="en-US" sz="800" dirty="0"/>
          </a:p>
        </p:txBody>
      </p:sp>
      <p:sp>
        <p:nvSpPr>
          <p:cNvPr id="7" name="Text 4"/>
          <p:cNvSpPr/>
          <p:nvPr/>
        </p:nvSpPr>
        <p:spPr>
          <a:xfrm>
            <a:off x="2916793" y="4421743"/>
            <a:ext cx="3635216" cy="132159"/>
          </a:xfrm>
          <a:prstGeom prst="rect">
            <a:avLst/>
          </a:prstGeom>
          <a:noFill/>
          <a:ln/>
        </p:spPr>
        <p:txBody>
          <a:bodyPr wrap="none" lIns="0" tIns="0" rIns="0" bIns="0" rtlCol="0" anchor="t"/>
          <a:lstStyle/>
          <a:p>
            <a:pPr marL="0" indent="0" algn="l">
              <a:lnSpc>
                <a:spcPts val="1000"/>
              </a:lnSpc>
              <a:buNone/>
            </a:pPr>
            <a:endParaRPr lang="en-US" sz="800" dirty="0"/>
          </a:p>
        </p:txBody>
      </p:sp>
      <p:pic>
        <p:nvPicPr>
          <p:cNvPr id="8" name="Image 1" descr="preencoded.png"/>
          <p:cNvPicPr>
            <a:picLocks noChangeAspect="1"/>
          </p:cNvPicPr>
          <p:nvPr/>
        </p:nvPicPr>
        <p:blipFill>
          <a:blip r:embed="rId4"/>
          <a:stretch>
            <a:fillRect/>
          </a:stretch>
        </p:blipFill>
        <p:spPr>
          <a:xfrm>
            <a:off x="2916793" y="4620458"/>
            <a:ext cx="3635216" cy="1717596"/>
          </a:xfrm>
          <a:prstGeom prst="rect">
            <a:avLst/>
          </a:prstGeom>
        </p:spPr>
      </p:pic>
      <p:sp>
        <p:nvSpPr>
          <p:cNvPr id="9" name="Shape 5"/>
          <p:cNvSpPr/>
          <p:nvPr/>
        </p:nvSpPr>
        <p:spPr>
          <a:xfrm>
            <a:off x="4241363" y="6338054"/>
            <a:ext cx="105966" cy="105966"/>
          </a:xfrm>
          <a:prstGeom prst="roundRect">
            <a:avLst>
              <a:gd name="adj" fmla="val 17258"/>
            </a:avLst>
          </a:prstGeom>
          <a:solidFill>
            <a:srgbClr val="0C2C41"/>
          </a:solidFill>
          <a:ln/>
        </p:spPr>
        <p:txBody>
          <a:bodyPr/>
          <a:lstStyle/>
          <a:p>
            <a:endParaRPr lang="es-ES"/>
          </a:p>
        </p:txBody>
      </p:sp>
      <p:sp>
        <p:nvSpPr>
          <p:cNvPr id="10" name="Text 6"/>
          <p:cNvSpPr/>
          <p:nvPr/>
        </p:nvSpPr>
        <p:spPr>
          <a:xfrm>
            <a:off x="4408289" y="6338054"/>
            <a:ext cx="249912" cy="105966"/>
          </a:xfrm>
          <a:prstGeom prst="rect">
            <a:avLst/>
          </a:prstGeom>
          <a:noFill/>
          <a:ln/>
        </p:spPr>
        <p:txBody>
          <a:bodyPr wrap="none" lIns="0" tIns="0" rIns="0" bIns="0" rtlCol="0" anchor="t"/>
          <a:lstStyle/>
          <a:p>
            <a:pPr marL="0" indent="0" algn="l">
              <a:lnSpc>
                <a:spcPts val="800"/>
              </a:lnSpc>
              <a:buNone/>
            </a:pPr>
            <a:r>
              <a:rPr lang="en-US" sz="800" dirty="0">
                <a:solidFill>
                  <a:srgbClr val="384653"/>
                </a:solidFill>
                <a:latin typeface="Montserrat" pitchFamily="34" charset="0"/>
                <a:ea typeface="Montserrat" pitchFamily="34" charset="-122"/>
                <a:cs typeface="Montserrat" pitchFamily="34" charset="-120"/>
              </a:rPr>
              <a:t>2023</a:t>
            </a:r>
            <a:endParaRPr lang="en-US" sz="800" dirty="0"/>
          </a:p>
        </p:txBody>
      </p:sp>
      <p:sp>
        <p:nvSpPr>
          <p:cNvPr id="11" name="Shape 7"/>
          <p:cNvSpPr/>
          <p:nvPr/>
        </p:nvSpPr>
        <p:spPr>
          <a:xfrm>
            <a:off x="4810601" y="6338054"/>
            <a:ext cx="105966" cy="105966"/>
          </a:xfrm>
          <a:prstGeom prst="roundRect">
            <a:avLst>
              <a:gd name="adj" fmla="val 17258"/>
            </a:avLst>
          </a:prstGeom>
          <a:solidFill>
            <a:srgbClr val="1B6493"/>
          </a:solidFill>
          <a:ln/>
        </p:spPr>
        <p:txBody>
          <a:bodyPr/>
          <a:lstStyle/>
          <a:p>
            <a:endParaRPr lang="es-ES"/>
          </a:p>
        </p:txBody>
      </p:sp>
      <p:sp>
        <p:nvSpPr>
          <p:cNvPr id="12" name="Text 8"/>
          <p:cNvSpPr/>
          <p:nvPr/>
        </p:nvSpPr>
        <p:spPr>
          <a:xfrm>
            <a:off x="4977527" y="6338054"/>
            <a:ext cx="257651" cy="105966"/>
          </a:xfrm>
          <a:prstGeom prst="rect">
            <a:avLst/>
          </a:prstGeom>
          <a:noFill/>
          <a:ln/>
        </p:spPr>
        <p:txBody>
          <a:bodyPr wrap="none" lIns="0" tIns="0" rIns="0" bIns="0" rtlCol="0" anchor="t"/>
          <a:lstStyle/>
          <a:p>
            <a:pPr marL="0" indent="0" algn="l">
              <a:lnSpc>
                <a:spcPts val="800"/>
              </a:lnSpc>
              <a:buNone/>
            </a:pPr>
            <a:r>
              <a:rPr lang="en-US" sz="800" dirty="0">
                <a:solidFill>
                  <a:srgbClr val="384653"/>
                </a:solidFill>
                <a:latin typeface="Montserrat" pitchFamily="34" charset="0"/>
                <a:ea typeface="Montserrat" pitchFamily="34" charset="-122"/>
                <a:cs typeface="Montserrat" pitchFamily="34" charset="-120"/>
              </a:rPr>
              <a:t>2024</a:t>
            </a:r>
            <a:endParaRPr lang="en-US" sz="800" dirty="0"/>
          </a:p>
        </p:txBody>
      </p:sp>
      <p:sp>
        <p:nvSpPr>
          <p:cNvPr id="13" name="Text 9"/>
          <p:cNvSpPr/>
          <p:nvPr/>
        </p:nvSpPr>
        <p:spPr>
          <a:xfrm>
            <a:off x="6817995" y="4236363"/>
            <a:ext cx="4902994" cy="132159"/>
          </a:xfrm>
          <a:prstGeom prst="rect">
            <a:avLst/>
          </a:prstGeom>
          <a:noFill/>
          <a:ln/>
        </p:spPr>
        <p:txBody>
          <a:bodyPr wrap="none" lIns="0" tIns="0" rIns="0" bIns="0" rtlCol="0" anchor="t"/>
          <a:lstStyle/>
          <a:p>
            <a:pPr marL="0" indent="0" algn="l">
              <a:lnSpc>
                <a:spcPts val="1000"/>
              </a:lnSpc>
              <a:buNone/>
            </a:pPr>
            <a:endParaRPr lang="en-US" sz="800" dirty="0"/>
          </a:p>
        </p:txBody>
      </p:sp>
      <p:sp>
        <p:nvSpPr>
          <p:cNvPr id="14" name="Text 10"/>
          <p:cNvSpPr/>
          <p:nvPr/>
        </p:nvSpPr>
        <p:spPr>
          <a:xfrm>
            <a:off x="6817995" y="4421743"/>
            <a:ext cx="4902994" cy="1321594"/>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El marco de referencia en materia de derechos humanos se apoya en el cumplimiento estricto de la legislación laboral y social vigente, en el convenio colectivo propio de empresa y en un conjunto de políticas y protocolos internos que desarrollan principios de igualdad, no discriminación, respeto, dignidad y prevención de conductas inadecuadas en el entorno de trabajo.La actividad industrial de PLASTIGAUR requiere un consumo significativo de energía, asociado principalmente a los procesos de extrusión, transformación y acabado de film de polietileno. La gestión del consumo energético y de las emisiones de gases de efecto invernadero constituye un aspecto ambiental relevante, tanto por su impacto directo en el desempeño ambiental de la empresa como por su contribución a la huella climática global de la actividad.</a:t>
            </a:r>
            <a:endParaRPr lang="en-US" sz="800" dirty="0"/>
          </a:p>
        </p:txBody>
      </p:sp>
      <p:sp>
        <p:nvSpPr>
          <p:cNvPr id="15" name="Text 11"/>
          <p:cNvSpPr/>
          <p:nvPr/>
        </p:nvSpPr>
        <p:spPr>
          <a:xfrm>
            <a:off x="6817995" y="5796558"/>
            <a:ext cx="4902994" cy="264319"/>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Durante el ejercicio 2024, el consumo energético total fue de </a:t>
            </a:r>
            <a:r>
              <a:rPr lang="en-US" sz="800" b="1" dirty="0">
                <a:solidFill>
                  <a:srgbClr val="384653"/>
                </a:solidFill>
                <a:latin typeface="Montserrat" pitchFamily="34" charset="0"/>
                <a:ea typeface="Montserrat" pitchFamily="34" charset="-122"/>
                <a:cs typeface="Montserrat" pitchFamily="34" charset="-120"/>
              </a:rPr>
              <a:t>15.660,277 MWh</a:t>
            </a:r>
            <a:r>
              <a:rPr lang="en-US" sz="800" dirty="0">
                <a:solidFill>
                  <a:srgbClr val="384653"/>
                </a:solidFill>
                <a:latin typeface="Montserrat" pitchFamily="34" charset="0"/>
                <a:ea typeface="Montserrat" pitchFamily="34" charset="-122"/>
                <a:cs typeface="Montserrat" pitchFamily="34" charset="-120"/>
              </a:rPr>
              <a:t>, distribuidos entre:</a:t>
            </a:r>
            <a:endParaRPr lang="en-US" sz="800" dirty="0"/>
          </a:p>
        </p:txBody>
      </p:sp>
      <p:sp>
        <p:nvSpPr>
          <p:cNvPr id="16" name="Text 12"/>
          <p:cNvSpPr/>
          <p:nvPr/>
        </p:nvSpPr>
        <p:spPr>
          <a:xfrm>
            <a:off x="6817995" y="6114098"/>
            <a:ext cx="4902994" cy="264348"/>
          </a:xfrm>
          <a:prstGeom prst="rect">
            <a:avLst/>
          </a:prstGeom>
          <a:noFill/>
          <a:ln/>
        </p:spPr>
        <p:txBody>
          <a:bodyPr wrap="square" lIns="0" tIns="0" rIns="0" bIns="0" rtlCol="0" anchor="t"/>
          <a:lstStyle/>
          <a:p>
            <a:pPr marL="342900" indent="-342900" algn="l">
              <a:lnSpc>
                <a:spcPts val="1000"/>
              </a:lnSpc>
              <a:buSzPct val="100000"/>
              <a:buChar char="•"/>
            </a:pPr>
            <a:r>
              <a:rPr lang="en-US" sz="800" b="1" dirty="0">
                <a:solidFill>
                  <a:srgbClr val="384653"/>
                </a:solidFill>
                <a:latin typeface="Montserrat" pitchFamily="34" charset="0"/>
                <a:ea typeface="Montserrat" pitchFamily="34" charset="-122"/>
                <a:cs typeface="Montserrat" pitchFamily="34" charset="-120"/>
              </a:rPr>
              <a:t>Electricidad:</a:t>
            </a:r>
            <a:r>
              <a:rPr lang="en-US" sz="800" dirty="0">
                <a:solidFill>
                  <a:srgbClr val="384653"/>
                </a:solidFill>
                <a:latin typeface="Montserrat" pitchFamily="34" charset="0"/>
                <a:ea typeface="Montserrat" pitchFamily="34" charset="-122"/>
                <a:cs typeface="Montserrat" pitchFamily="34" charset="-120"/>
              </a:rPr>
              <a:t> 15.101,159 MWh (100% renovable)</a:t>
            </a:r>
            <a:endParaRPr lang="en-US" sz="800" dirty="0"/>
          </a:p>
          <a:p>
            <a:pPr marL="342900" indent="-342900" algn="l">
              <a:lnSpc>
                <a:spcPts val="1000"/>
              </a:lnSpc>
              <a:buSzPct val="100000"/>
              <a:buChar char="•"/>
            </a:pPr>
            <a:r>
              <a:rPr lang="en-US" sz="800" b="1" dirty="0">
                <a:solidFill>
                  <a:srgbClr val="384653"/>
                </a:solidFill>
                <a:latin typeface="Montserrat" pitchFamily="34" charset="0"/>
                <a:ea typeface="Montserrat" pitchFamily="34" charset="-122"/>
                <a:cs typeface="Montserrat" pitchFamily="34" charset="-120"/>
              </a:rPr>
              <a:t>Gas natural:</a:t>
            </a:r>
            <a:r>
              <a:rPr lang="en-US" sz="800" dirty="0">
                <a:solidFill>
                  <a:srgbClr val="384653"/>
                </a:solidFill>
                <a:latin typeface="Montserrat" pitchFamily="34" charset="0"/>
                <a:ea typeface="Montserrat" pitchFamily="34" charset="-122"/>
                <a:cs typeface="Montserrat" pitchFamily="34" charset="-120"/>
              </a:rPr>
              <a:t> 559,118 MWh (PCS)</a:t>
            </a:r>
            <a:endParaRPr lang="en-US" sz="800" dirty="0"/>
          </a:p>
        </p:txBody>
      </p:sp>
      <p:sp>
        <p:nvSpPr>
          <p:cNvPr id="17" name="Text 13"/>
          <p:cNvSpPr/>
          <p:nvPr/>
        </p:nvSpPr>
        <p:spPr>
          <a:xfrm>
            <a:off x="6817995" y="6431667"/>
            <a:ext cx="4902994" cy="264319"/>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La reducción del consumo de gas natural responde a medidas de optimización y control implantadas en los procesos productivos.</a:t>
            </a:r>
            <a:endParaRPr lang="en-US" sz="800" dirty="0"/>
          </a:p>
        </p:txBody>
      </p:sp>
      <p:sp>
        <p:nvSpPr>
          <p:cNvPr id="18" name="Text 14"/>
          <p:cNvSpPr/>
          <p:nvPr/>
        </p:nvSpPr>
        <p:spPr>
          <a:xfrm>
            <a:off x="2916793" y="6815763"/>
            <a:ext cx="8796695" cy="105728"/>
          </a:xfrm>
          <a:prstGeom prst="rect">
            <a:avLst/>
          </a:prstGeom>
          <a:noFill/>
          <a:ln/>
        </p:spPr>
        <p:txBody>
          <a:bodyPr wrap="none" lIns="0" tIns="0" rIns="0" bIns="0" rtlCol="0" anchor="t"/>
          <a:lstStyle/>
          <a:p>
            <a:pPr marL="0" indent="0" algn="r">
              <a:lnSpc>
                <a:spcPts val="800"/>
              </a:lnSpc>
              <a:buNone/>
            </a:pPr>
            <a:r>
              <a:rPr lang="en-US" sz="650" dirty="0">
                <a:solidFill>
                  <a:srgbClr val="384653"/>
                </a:solidFill>
                <a:latin typeface="Montserrat" pitchFamily="34" charset="0"/>
                <a:ea typeface="Montserrat" pitchFamily="34" charset="-122"/>
                <a:cs typeface="Montserrat" pitchFamily="34" charset="-120"/>
              </a:rPr>
              <a:t>Página 28</a:t>
            </a:r>
            <a:endParaRPr lang="en-US" sz="6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533162" y="1436370"/>
            <a:ext cx="2104668" cy="263128"/>
          </a:xfrm>
          <a:prstGeom prst="rect">
            <a:avLst/>
          </a:prstGeom>
          <a:noFill/>
          <a:ln/>
        </p:spPr>
        <p:txBody>
          <a:bodyPr wrap="none" lIns="0" tIns="0" rIns="0" bIns="0" rtlCol="0" anchor="t"/>
          <a:lstStyle/>
          <a:p>
            <a:pPr marL="0" indent="0" algn="l">
              <a:lnSpc>
                <a:spcPts val="2050"/>
              </a:lnSpc>
              <a:buNone/>
            </a:pPr>
            <a:r>
              <a:rPr lang="en-US" sz="1650" b="1" dirty="0">
                <a:solidFill>
                  <a:srgbClr val="2E3C4E"/>
                </a:solidFill>
                <a:latin typeface="Barlow Bold" pitchFamily="34" charset="0"/>
                <a:ea typeface="Barlow Bold" pitchFamily="34" charset="-122"/>
                <a:cs typeface="Barlow Bold" pitchFamily="34" charset="-120"/>
              </a:rPr>
              <a:t>Huella de Carbono </a:t>
            </a:r>
            <a:endParaRPr lang="en-US" sz="1650" dirty="0"/>
          </a:p>
        </p:txBody>
      </p:sp>
      <p:sp>
        <p:nvSpPr>
          <p:cNvPr id="4" name="Text 1"/>
          <p:cNvSpPr/>
          <p:nvPr/>
        </p:nvSpPr>
        <p:spPr>
          <a:xfrm>
            <a:off x="533162" y="1839992"/>
            <a:ext cx="8077676" cy="1090136"/>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PLASTIGAUR calcula y realiza el seguimiento de su huella de carbono considerando los alcances 1, 2 y 3. Durante el ejercicio 2024, las emisiones de alcance 1, asociadas principalmente al consumo de gas natural y a otras fuentes directas, se situaron en 137.467 kg de CO₂ equivalente, lo que supone una reducción significativa del 34,8% respecto a 2023 (210.781 tco2 e). Ello se explica por la reducción del nivel de actividad productiva del ejercicio, unido a medidas de optimización y control implantadas en los procesos productivos. 66Las emisiones de alcance 2 fueron nulas, como resultado de la contratación de electricidad de origen renovable.</a:t>
            </a:r>
            <a:endParaRPr lang="en-US" sz="1000" dirty="0"/>
          </a:p>
        </p:txBody>
      </p:sp>
      <p:sp>
        <p:nvSpPr>
          <p:cNvPr id="5" name="Text 2"/>
          <p:cNvSpPr/>
          <p:nvPr/>
        </p:nvSpPr>
        <p:spPr>
          <a:xfrm>
            <a:off x="533162" y="3035498"/>
            <a:ext cx="8077676" cy="545068"/>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Las emisiones de alcance 3, vinculadas mayoritariamente al consumo de materias primas y a la cadena de valor, ascendieron a 53.429.234 kg de CO₂ equivalente, registrando igualmente una reducción del 4,66% respecto al ejercicio anterior.</a:t>
            </a:r>
            <a:endParaRPr lang="en-US" sz="1000" dirty="0"/>
          </a:p>
        </p:txBody>
      </p:sp>
      <p:sp>
        <p:nvSpPr>
          <p:cNvPr id="6" name="Text 3"/>
          <p:cNvSpPr/>
          <p:nvPr/>
        </p:nvSpPr>
        <p:spPr>
          <a:xfrm>
            <a:off x="533162" y="3752493"/>
            <a:ext cx="3980259" cy="439817"/>
          </a:xfrm>
          <a:prstGeom prst="rect">
            <a:avLst/>
          </a:prstGeom>
          <a:noFill/>
          <a:ln/>
        </p:spPr>
        <p:txBody>
          <a:bodyPr wrap="none" lIns="0" tIns="0" rIns="0" bIns="0" rtlCol="0" anchor="t"/>
          <a:lstStyle/>
          <a:p>
            <a:pPr marL="0" indent="0" algn="ctr">
              <a:lnSpc>
                <a:spcPts val="3450"/>
              </a:lnSpc>
              <a:buNone/>
            </a:pPr>
            <a:r>
              <a:rPr lang="en-US" sz="3450" b="1" dirty="0">
                <a:solidFill>
                  <a:srgbClr val="384653"/>
                </a:solidFill>
                <a:latin typeface="Barlow Bold" pitchFamily="34" charset="0"/>
                <a:ea typeface="Barlow Bold" pitchFamily="34" charset="-122"/>
                <a:cs typeface="Barlow Bold" pitchFamily="34" charset="-120"/>
              </a:rPr>
              <a:t>53,6M</a:t>
            </a:r>
            <a:endParaRPr lang="en-US" sz="3450" dirty="0"/>
          </a:p>
        </p:txBody>
      </p:sp>
      <p:sp>
        <p:nvSpPr>
          <p:cNvPr id="7" name="Text 4"/>
          <p:cNvSpPr/>
          <p:nvPr/>
        </p:nvSpPr>
        <p:spPr>
          <a:xfrm>
            <a:off x="1646277" y="4329113"/>
            <a:ext cx="1753910" cy="219194"/>
          </a:xfrm>
          <a:prstGeom prst="rect">
            <a:avLst/>
          </a:prstGeom>
          <a:noFill/>
          <a:ln/>
        </p:spPr>
        <p:txBody>
          <a:bodyPr wrap="none" lIns="0" tIns="0" rIns="0" bIns="0" rtlCol="0" anchor="t"/>
          <a:lstStyle/>
          <a:p>
            <a:pPr marL="0" indent="0" algn="ctr">
              <a:lnSpc>
                <a:spcPts val="1700"/>
              </a:lnSpc>
              <a:buNone/>
            </a:pPr>
            <a:r>
              <a:rPr lang="en-US" sz="1350" b="1" dirty="0">
                <a:solidFill>
                  <a:srgbClr val="384653"/>
                </a:solidFill>
                <a:latin typeface="Barlow Bold" pitchFamily="34" charset="0"/>
                <a:ea typeface="Barlow Bold" pitchFamily="34" charset="-122"/>
                <a:cs typeface="Barlow Bold" pitchFamily="34" charset="-120"/>
              </a:rPr>
              <a:t>kg CO₂eq Totales</a:t>
            </a:r>
            <a:endParaRPr lang="en-US" sz="1350" dirty="0"/>
          </a:p>
        </p:txBody>
      </p:sp>
      <p:sp>
        <p:nvSpPr>
          <p:cNvPr id="8" name="Text 5"/>
          <p:cNvSpPr/>
          <p:nvPr/>
        </p:nvSpPr>
        <p:spPr>
          <a:xfrm>
            <a:off x="533162" y="4604504"/>
            <a:ext cx="3980259" cy="181689"/>
          </a:xfrm>
          <a:prstGeom prst="rect">
            <a:avLst/>
          </a:prstGeom>
          <a:noFill/>
          <a:ln/>
        </p:spPr>
        <p:txBody>
          <a:bodyPr wrap="none" lIns="0" tIns="0" rIns="0" bIns="0" rtlCol="0" anchor="t"/>
          <a:lstStyle/>
          <a:p>
            <a:pPr marL="0" indent="0" algn="ctr">
              <a:lnSpc>
                <a:spcPts val="1400"/>
              </a:lnSpc>
              <a:buNone/>
            </a:pPr>
            <a:r>
              <a:rPr lang="en-US" sz="1000" dirty="0">
                <a:solidFill>
                  <a:srgbClr val="384653"/>
                </a:solidFill>
                <a:latin typeface="Montserrat" pitchFamily="34" charset="0"/>
                <a:ea typeface="Montserrat" pitchFamily="34" charset="-122"/>
                <a:cs typeface="Montserrat" pitchFamily="34" charset="-120"/>
              </a:rPr>
              <a:t>Emisiones totales de gases de efecto invernadero en 2024</a:t>
            </a:r>
            <a:endParaRPr lang="en-US" sz="1000" dirty="0"/>
          </a:p>
        </p:txBody>
      </p:sp>
      <p:sp>
        <p:nvSpPr>
          <p:cNvPr id="9" name="Text 6"/>
          <p:cNvSpPr/>
          <p:nvPr/>
        </p:nvSpPr>
        <p:spPr>
          <a:xfrm>
            <a:off x="4630460" y="3752493"/>
            <a:ext cx="3980378" cy="439817"/>
          </a:xfrm>
          <a:prstGeom prst="rect">
            <a:avLst/>
          </a:prstGeom>
          <a:noFill/>
          <a:ln/>
        </p:spPr>
        <p:txBody>
          <a:bodyPr wrap="none" lIns="0" tIns="0" rIns="0" bIns="0" rtlCol="0" anchor="t"/>
          <a:lstStyle/>
          <a:p>
            <a:pPr marL="0" indent="0" algn="ctr">
              <a:lnSpc>
                <a:spcPts val="3450"/>
              </a:lnSpc>
              <a:buNone/>
            </a:pPr>
            <a:r>
              <a:rPr lang="en-US" sz="3450" b="1" dirty="0">
                <a:solidFill>
                  <a:srgbClr val="384653"/>
                </a:solidFill>
                <a:latin typeface="Barlow Bold" pitchFamily="34" charset="0"/>
                <a:ea typeface="Barlow Bold" pitchFamily="34" charset="-122"/>
                <a:cs typeface="Barlow Bold" pitchFamily="34" charset="-120"/>
              </a:rPr>
              <a:t>137.467</a:t>
            </a:r>
            <a:endParaRPr lang="en-US" sz="3450" dirty="0"/>
          </a:p>
        </p:txBody>
      </p:sp>
      <p:sp>
        <p:nvSpPr>
          <p:cNvPr id="10" name="Text 7"/>
          <p:cNvSpPr/>
          <p:nvPr/>
        </p:nvSpPr>
        <p:spPr>
          <a:xfrm>
            <a:off x="5743694" y="4329113"/>
            <a:ext cx="1753910" cy="219194"/>
          </a:xfrm>
          <a:prstGeom prst="rect">
            <a:avLst/>
          </a:prstGeom>
          <a:noFill/>
          <a:ln/>
        </p:spPr>
        <p:txBody>
          <a:bodyPr wrap="none" lIns="0" tIns="0" rIns="0" bIns="0" rtlCol="0" anchor="t"/>
          <a:lstStyle/>
          <a:p>
            <a:pPr marL="0" indent="0" algn="ctr">
              <a:lnSpc>
                <a:spcPts val="1700"/>
              </a:lnSpc>
              <a:buNone/>
            </a:pPr>
            <a:r>
              <a:rPr lang="en-US" sz="1350" b="1" dirty="0">
                <a:solidFill>
                  <a:srgbClr val="384653"/>
                </a:solidFill>
                <a:latin typeface="Barlow Bold" pitchFamily="34" charset="0"/>
                <a:ea typeface="Barlow Bold" pitchFamily="34" charset="-122"/>
                <a:cs typeface="Barlow Bold" pitchFamily="34" charset="-120"/>
              </a:rPr>
              <a:t>kg CO₂eq Alcance 1</a:t>
            </a:r>
            <a:endParaRPr lang="en-US" sz="1350" dirty="0"/>
          </a:p>
        </p:txBody>
      </p:sp>
      <p:sp>
        <p:nvSpPr>
          <p:cNvPr id="11" name="Text 8"/>
          <p:cNvSpPr/>
          <p:nvPr/>
        </p:nvSpPr>
        <p:spPr>
          <a:xfrm>
            <a:off x="4630460" y="4604504"/>
            <a:ext cx="3980378" cy="181689"/>
          </a:xfrm>
          <a:prstGeom prst="rect">
            <a:avLst/>
          </a:prstGeom>
          <a:noFill/>
          <a:ln/>
        </p:spPr>
        <p:txBody>
          <a:bodyPr wrap="none" lIns="0" tIns="0" rIns="0" bIns="0" rtlCol="0" anchor="t"/>
          <a:lstStyle/>
          <a:p>
            <a:pPr marL="0" indent="0" algn="ctr">
              <a:lnSpc>
                <a:spcPts val="1400"/>
              </a:lnSpc>
              <a:buNone/>
            </a:pPr>
            <a:r>
              <a:rPr lang="en-US" sz="1000" dirty="0">
                <a:solidFill>
                  <a:srgbClr val="384653"/>
                </a:solidFill>
                <a:latin typeface="Montserrat" pitchFamily="34" charset="0"/>
                <a:ea typeface="Montserrat" pitchFamily="34" charset="-122"/>
                <a:cs typeface="Montserrat" pitchFamily="34" charset="-120"/>
              </a:rPr>
              <a:t>Emisiones directas (gas natural y otras fuentes)</a:t>
            </a:r>
            <a:endParaRPr lang="en-US" sz="1000" dirty="0"/>
          </a:p>
        </p:txBody>
      </p:sp>
      <p:sp>
        <p:nvSpPr>
          <p:cNvPr id="12" name="Text 9"/>
          <p:cNvSpPr/>
          <p:nvPr/>
        </p:nvSpPr>
        <p:spPr>
          <a:xfrm>
            <a:off x="533162" y="5040154"/>
            <a:ext cx="3980259" cy="439817"/>
          </a:xfrm>
          <a:prstGeom prst="rect">
            <a:avLst/>
          </a:prstGeom>
          <a:noFill/>
          <a:ln/>
        </p:spPr>
        <p:txBody>
          <a:bodyPr wrap="none" lIns="0" tIns="0" rIns="0" bIns="0" rtlCol="0" anchor="t"/>
          <a:lstStyle/>
          <a:p>
            <a:pPr marL="0" indent="0" algn="ctr">
              <a:lnSpc>
                <a:spcPts val="3450"/>
              </a:lnSpc>
              <a:buNone/>
            </a:pPr>
            <a:r>
              <a:rPr lang="en-US" sz="3450" b="1" dirty="0">
                <a:solidFill>
                  <a:srgbClr val="384653"/>
                </a:solidFill>
                <a:latin typeface="Barlow Bold" pitchFamily="34" charset="0"/>
                <a:ea typeface="Barlow Bold" pitchFamily="34" charset="-122"/>
                <a:cs typeface="Barlow Bold" pitchFamily="34" charset="-120"/>
              </a:rPr>
              <a:t>0</a:t>
            </a:r>
            <a:endParaRPr lang="en-US" sz="3450" dirty="0"/>
          </a:p>
        </p:txBody>
      </p:sp>
      <p:sp>
        <p:nvSpPr>
          <p:cNvPr id="13" name="Text 10"/>
          <p:cNvSpPr/>
          <p:nvPr/>
        </p:nvSpPr>
        <p:spPr>
          <a:xfrm>
            <a:off x="1646277" y="5616773"/>
            <a:ext cx="1753910" cy="219194"/>
          </a:xfrm>
          <a:prstGeom prst="rect">
            <a:avLst/>
          </a:prstGeom>
          <a:noFill/>
          <a:ln/>
        </p:spPr>
        <p:txBody>
          <a:bodyPr wrap="none" lIns="0" tIns="0" rIns="0" bIns="0" rtlCol="0" anchor="t"/>
          <a:lstStyle/>
          <a:p>
            <a:pPr marL="0" indent="0" algn="ctr">
              <a:lnSpc>
                <a:spcPts val="1700"/>
              </a:lnSpc>
              <a:buNone/>
            </a:pPr>
            <a:r>
              <a:rPr lang="en-US" sz="1350" b="1" dirty="0">
                <a:solidFill>
                  <a:srgbClr val="384653"/>
                </a:solidFill>
                <a:latin typeface="Barlow Bold" pitchFamily="34" charset="0"/>
                <a:ea typeface="Barlow Bold" pitchFamily="34" charset="-122"/>
                <a:cs typeface="Barlow Bold" pitchFamily="34" charset="-120"/>
              </a:rPr>
              <a:t>kg CO₂eq Alcance 2</a:t>
            </a:r>
            <a:endParaRPr lang="en-US" sz="1350" dirty="0"/>
          </a:p>
        </p:txBody>
      </p:sp>
      <p:sp>
        <p:nvSpPr>
          <p:cNvPr id="14" name="Text 11"/>
          <p:cNvSpPr/>
          <p:nvPr/>
        </p:nvSpPr>
        <p:spPr>
          <a:xfrm>
            <a:off x="533162" y="5892165"/>
            <a:ext cx="3980259" cy="181689"/>
          </a:xfrm>
          <a:prstGeom prst="rect">
            <a:avLst/>
          </a:prstGeom>
          <a:noFill/>
          <a:ln/>
        </p:spPr>
        <p:txBody>
          <a:bodyPr wrap="none" lIns="0" tIns="0" rIns="0" bIns="0" rtlCol="0" anchor="t"/>
          <a:lstStyle/>
          <a:p>
            <a:pPr marL="0" indent="0" algn="ctr">
              <a:lnSpc>
                <a:spcPts val="1400"/>
              </a:lnSpc>
              <a:buNone/>
            </a:pPr>
            <a:r>
              <a:rPr lang="en-US" sz="1000" dirty="0">
                <a:solidFill>
                  <a:srgbClr val="384653"/>
                </a:solidFill>
                <a:latin typeface="Montserrat" pitchFamily="34" charset="0"/>
                <a:ea typeface="Montserrat" pitchFamily="34" charset="-122"/>
                <a:cs typeface="Montserrat" pitchFamily="34" charset="-120"/>
              </a:rPr>
              <a:t>Electricidad 100% renovable</a:t>
            </a:r>
            <a:endParaRPr lang="en-US" sz="1000" dirty="0"/>
          </a:p>
        </p:txBody>
      </p:sp>
      <p:sp>
        <p:nvSpPr>
          <p:cNvPr id="15" name="Text 12"/>
          <p:cNvSpPr/>
          <p:nvPr/>
        </p:nvSpPr>
        <p:spPr>
          <a:xfrm>
            <a:off x="4630460" y="5040154"/>
            <a:ext cx="3980378" cy="439817"/>
          </a:xfrm>
          <a:prstGeom prst="rect">
            <a:avLst/>
          </a:prstGeom>
          <a:noFill/>
          <a:ln/>
        </p:spPr>
        <p:txBody>
          <a:bodyPr wrap="none" lIns="0" tIns="0" rIns="0" bIns="0" rtlCol="0" anchor="t"/>
          <a:lstStyle/>
          <a:p>
            <a:pPr marL="0" indent="0" algn="ctr">
              <a:lnSpc>
                <a:spcPts val="3450"/>
              </a:lnSpc>
              <a:buNone/>
            </a:pPr>
            <a:r>
              <a:rPr lang="en-US" sz="3450" b="1" dirty="0">
                <a:solidFill>
                  <a:srgbClr val="384653"/>
                </a:solidFill>
                <a:latin typeface="Barlow Bold" pitchFamily="34" charset="0"/>
                <a:ea typeface="Barlow Bold" pitchFamily="34" charset="-122"/>
                <a:cs typeface="Barlow Bold" pitchFamily="34" charset="-120"/>
              </a:rPr>
              <a:t>53,4M</a:t>
            </a:r>
            <a:endParaRPr lang="en-US" sz="3450" dirty="0"/>
          </a:p>
        </p:txBody>
      </p:sp>
      <p:sp>
        <p:nvSpPr>
          <p:cNvPr id="16" name="Text 13"/>
          <p:cNvSpPr/>
          <p:nvPr/>
        </p:nvSpPr>
        <p:spPr>
          <a:xfrm>
            <a:off x="5743694" y="5616773"/>
            <a:ext cx="1753910" cy="219194"/>
          </a:xfrm>
          <a:prstGeom prst="rect">
            <a:avLst/>
          </a:prstGeom>
          <a:noFill/>
          <a:ln/>
        </p:spPr>
        <p:txBody>
          <a:bodyPr wrap="none" lIns="0" tIns="0" rIns="0" bIns="0" rtlCol="0" anchor="t"/>
          <a:lstStyle/>
          <a:p>
            <a:pPr marL="0" indent="0" algn="ctr">
              <a:lnSpc>
                <a:spcPts val="1700"/>
              </a:lnSpc>
              <a:buNone/>
            </a:pPr>
            <a:r>
              <a:rPr lang="en-US" sz="1350" b="1" dirty="0">
                <a:solidFill>
                  <a:srgbClr val="384653"/>
                </a:solidFill>
                <a:latin typeface="Barlow Bold" pitchFamily="34" charset="0"/>
                <a:ea typeface="Barlow Bold" pitchFamily="34" charset="-122"/>
                <a:cs typeface="Barlow Bold" pitchFamily="34" charset="-120"/>
              </a:rPr>
              <a:t>kg CO₂eq Alcance 3</a:t>
            </a:r>
            <a:endParaRPr lang="en-US" sz="1350" dirty="0"/>
          </a:p>
        </p:txBody>
      </p:sp>
      <p:sp>
        <p:nvSpPr>
          <p:cNvPr id="17" name="Text 14"/>
          <p:cNvSpPr/>
          <p:nvPr/>
        </p:nvSpPr>
        <p:spPr>
          <a:xfrm>
            <a:off x="4630460" y="5892165"/>
            <a:ext cx="3980378" cy="181689"/>
          </a:xfrm>
          <a:prstGeom prst="rect">
            <a:avLst/>
          </a:prstGeom>
          <a:noFill/>
          <a:ln/>
        </p:spPr>
        <p:txBody>
          <a:bodyPr wrap="none" lIns="0" tIns="0" rIns="0" bIns="0" rtlCol="0" anchor="t"/>
          <a:lstStyle/>
          <a:p>
            <a:pPr marL="0" indent="0" algn="ctr">
              <a:lnSpc>
                <a:spcPts val="1400"/>
              </a:lnSpc>
              <a:buNone/>
            </a:pPr>
            <a:r>
              <a:rPr lang="en-US" sz="1000" dirty="0">
                <a:solidFill>
                  <a:srgbClr val="384653"/>
                </a:solidFill>
                <a:latin typeface="Montserrat" pitchFamily="34" charset="0"/>
                <a:ea typeface="Montserrat" pitchFamily="34" charset="-122"/>
                <a:cs typeface="Montserrat" pitchFamily="34" charset="-120"/>
              </a:rPr>
              <a:t>Cadena de valor (materias primas y logística)</a:t>
            </a:r>
            <a:endParaRPr lang="en-US" sz="1000" dirty="0"/>
          </a:p>
        </p:txBody>
      </p:sp>
      <p:sp>
        <p:nvSpPr>
          <p:cNvPr id="18" name="Text 15"/>
          <p:cNvSpPr/>
          <p:nvPr/>
        </p:nvSpPr>
        <p:spPr>
          <a:xfrm>
            <a:off x="533162" y="6179225"/>
            <a:ext cx="8077676" cy="363379"/>
          </a:xfrm>
          <a:prstGeom prst="rect">
            <a:avLst/>
          </a:prstGeom>
          <a:noFill/>
          <a:ln/>
        </p:spPr>
        <p:txBody>
          <a:bodyPr wrap="square" lIns="0" tIns="0" rIns="0" bIns="0" rtlCol="0" anchor="t"/>
          <a:lstStyle/>
          <a:p>
            <a:pPr marL="0" indent="0" algn="l">
              <a:lnSpc>
                <a:spcPts val="1400"/>
              </a:lnSpc>
              <a:buNone/>
            </a:pPr>
            <a:r>
              <a:rPr lang="en-US" sz="1000" dirty="0">
                <a:solidFill>
                  <a:srgbClr val="384653"/>
                </a:solidFill>
                <a:latin typeface="Montserrat" pitchFamily="34" charset="0"/>
                <a:ea typeface="Montserrat" pitchFamily="34" charset="-122"/>
                <a:cs typeface="Montserrat" pitchFamily="34" charset="-120"/>
              </a:rPr>
              <a:t>El total de emisiones en 2024 fue de 53.566.701 kg CO₂eq, frente a 56.187.287 kg CO₂eq en 2023, lo que representa una </a:t>
            </a:r>
            <a:r>
              <a:rPr lang="en-US" sz="1000" b="1" dirty="0">
                <a:solidFill>
                  <a:srgbClr val="384653"/>
                </a:solidFill>
                <a:latin typeface="Montserrat" pitchFamily="34" charset="0"/>
                <a:ea typeface="Montserrat" pitchFamily="34" charset="-122"/>
                <a:cs typeface="Montserrat" pitchFamily="34" charset="-120"/>
              </a:rPr>
              <a:t>reducción global del 4,66%</a:t>
            </a:r>
            <a:r>
              <a:rPr lang="en-US" sz="1000" dirty="0">
                <a:solidFill>
                  <a:srgbClr val="384653"/>
                </a:solidFill>
                <a:latin typeface="Montserrat" pitchFamily="34" charset="0"/>
                <a:ea typeface="Montserrat" pitchFamily="34" charset="-122"/>
                <a:cs typeface="Montserrat" pitchFamily="34" charset="-120"/>
              </a:rPr>
              <a:t>.</a:t>
            </a:r>
            <a:endParaRPr lang="en-US" sz="1000" dirty="0"/>
          </a:p>
        </p:txBody>
      </p:sp>
      <p:sp>
        <p:nvSpPr>
          <p:cNvPr id="19" name="Text 16"/>
          <p:cNvSpPr/>
          <p:nvPr/>
        </p:nvSpPr>
        <p:spPr>
          <a:xfrm>
            <a:off x="533162" y="6647974"/>
            <a:ext cx="8077676" cy="145256"/>
          </a:xfrm>
          <a:prstGeom prst="rect">
            <a:avLst/>
          </a:prstGeom>
          <a:noFill/>
          <a:ln/>
        </p:spPr>
        <p:txBody>
          <a:bodyPr wrap="none" lIns="0" tIns="0" rIns="0" bIns="0" rtlCol="0" anchor="t"/>
          <a:lstStyle/>
          <a:p>
            <a:pPr marL="0" indent="0" algn="r">
              <a:lnSpc>
                <a:spcPts val="1100"/>
              </a:lnSpc>
              <a:buNone/>
            </a:pPr>
            <a:r>
              <a:rPr lang="en-US" sz="800" dirty="0">
                <a:solidFill>
                  <a:srgbClr val="384653"/>
                </a:solidFill>
                <a:latin typeface="Montserrat" pitchFamily="34" charset="0"/>
                <a:ea typeface="Montserrat" pitchFamily="34" charset="-122"/>
                <a:cs typeface="Montserrat" pitchFamily="34" charset="-120"/>
              </a:rPr>
              <a:t>Página 29</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80473"/>
          </a:xfrm>
          <a:prstGeom prst="rect">
            <a:avLst/>
          </a:prstGeom>
        </p:spPr>
      </p:pic>
      <p:sp>
        <p:nvSpPr>
          <p:cNvPr id="3" name="Text 0"/>
          <p:cNvSpPr/>
          <p:nvPr/>
        </p:nvSpPr>
        <p:spPr>
          <a:xfrm>
            <a:off x="1368623" y="2662118"/>
            <a:ext cx="8199239" cy="650319"/>
          </a:xfrm>
          <a:prstGeom prst="rect">
            <a:avLst/>
          </a:prstGeom>
          <a:noFill/>
          <a:ln/>
        </p:spPr>
        <p:txBody>
          <a:bodyPr wrap="none" lIns="0" tIns="0" rIns="0" bIns="0" rtlCol="0" anchor="t"/>
          <a:lstStyle/>
          <a:p>
            <a:pPr marL="0" indent="0" algn="l">
              <a:lnSpc>
                <a:spcPts val="5100"/>
              </a:lnSpc>
              <a:buNone/>
            </a:pPr>
            <a:r>
              <a:rPr lang="en-US" sz="4050" b="1" dirty="0">
                <a:solidFill>
                  <a:srgbClr val="2E3C4E"/>
                </a:solidFill>
                <a:latin typeface="Barlow Bold" pitchFamily="34" charset="0"/>
                <a:ea typeface="Barlow Bold" pitchFamily="34" charset="-122"/>
                <a:cs typeface="Barlow Bold" pitchFamily="34" charset="-120"/>
              </a:rPr>
              <a:t>I.Declaración de Conformidad VSME</a:t>
            </a:r>
            <a:endParaRPr lang="en-US" sz="4050" dirty="0"/>
          </a:p>
        </p:txBody>
      </p:sp>
      <p:sp>
        <p:nvSpPr>
          <p:cNvPr id="4" name="Text 1"/>
          <p:cNvSpPr/>
          <p:nvPr/>
        </p:nvSpPr>
        <p:spPr>
          <a:xfrm>
            <a:off x="1368623" y="3572232"/>
            <a:ext cx="5771793" cy="804386"/>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El presente informe de sostenibilidad corresponde a </a:t>
            </a:r>
            <a:r>
              <a:rPr lang="en-US" sz="1100" b="1" dirty="0">
                <a:solidFill>
                  <a:srgbClr val="384653"/>
                </a:solidFill>
                <a:latin typeface="Montserrat" pitchFamily="34" charset="0"/>
                <a:ea typeface="Montserrat" pitchFamily="34" charset="-122"/>
                <a:cs typeface="Montserrat" pitchFamily="34" charset="-120"/>
              </a:rPr>
              <a:t>PLASTIGAUR, S.A.</a:t>
            </a:r>
            <a:r>
              <a:rPr lang="en-US" sz="1100" dirty="0">
                <a:solidFill>
                  <a:srgbClr val="384653"/>
                </a:solidFill>
                <a:latin typeface="Montserrat" pitchFamily="34" charset="0"/>
                <a:ea typeface="Montserrat" pitchFamily="34" charset="-122"/>
                <a:cs typeface="Montserrat" pitchFamily="34" charset="-120"/>
              </a:rPr>
              <a:t>, con domicilio social en Ama kandida s/n, 20140 Andoain (Gipuzkoa). El informe abarca las actividades desarrolladas entre el 1 de enero y el 31 de diciembre de 2024.</a:t>
            </a:r>
            <a:endParaRPr lang="en-US" sz="1100" dirty="0"/>
          </a:p>
        </p:txBody>
      </p:sp>
      <p:sp>
        <p:nvSpPr>
          <p:cNvPr id="5" name="Text 2"/>
          <p:cNvSpPr/>
          <p:nvPr/>
        </p:nvSpPr>
        <p:spPr>
          <a:xfrm>
            <a:off x="1368623" y="4474012"/>
            <a:ext cx="5771793" cy="804386"/>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La memoria se ha elaborado tomando como referencia la Recomendación (UE) 2025/1710 de la Comisión, relativa al estándar voluntario de información en materia de sostenibilidad para pequeñas y medianas empresas, aplicando tanto el módulo básico como el módulo completo.</a:t>
            </a:r>
            <a:endParaRPr lang="en-US" sz="1100" dirty="0"/>
          </a:p>
        </p:txBody>
      </p:sp>
      <p:sp>
        <p:nvSpPr>
          <p:cNvPr id="6" name="Text 3"/>
          <p:cNvSpPr/>
          <p:nvPr/>
        </p:nvSpPr>
        <p:spPr>
          <a:xfrm>
            <a:off x="1368623" y="5375791"/>
            <a:ext cx="5771793" cy="1005483"/>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El contenido del informe se ha preparado conforme a la información disponible en los sistemas internos de gestión de PLASTIGAUR, incluyendo datos operativos, ambientales, sociales y de gobernanza, así como información económico-financiera procedente de las cuentas anuales auditadas del ejercicio 2024.</a:t>
            </a:r>
            <a:endParaRPr lang="en-US" sz="1100" dirty="0"/>
          </a:p>
        </p:txBody>
      </p:sp>
      <p:sp>
        <p:nvSpPr>
          <p:cNvPr id="7" name="Text 4"/>
          <p:cNvSpPr/>
          <p:nvPr/>
        </p:nvSpPr>
        <p:spPr>
          <a:xfrm>
            <a:off x="1368623" y="6478667"/>
            <a:ext cx="5771793" cy="201097"/>
          </a:xfrm>
          <a:prstGeom prst="rect">
            <a:avLst/>
          </a:prstGeom>
          <a:noFill/>
          <a:ln/>
        </p:spPr>
        <p:txBody>
          <a:bodyPr wrap="none" lIns="0" tIns="0" rIns="0" bIns="0" rtlCol="0" anchor="t"/>
          <a:lstStyle/>
          <a:p>
            <a:pPr marL="0" indent="0" algn="l">
              <a:lnSpc>
                <a:spcPts val="1550"/>
              </a:lnSpc>
              <a:buNone/>
            </a:pPr>
            <a:endParaRPr lang="en-US" sz="1100" dirty="0"/>
          </a:p>
        </p:txBody>
      </p:sp>
      <p:sp>
        <p:nvSpPr>
          <p:cNvPr id="8" name="Text 5"/>
          <p:cNvSpPr/>
          <p:nvPr/>
        </p:nvSpPr>
        <p:spPr>
          <a:xfrm>
            <a:off x="1368623" y="6777157"/>
            <a:ext cx="5771793" cy="201097"/>
          </a:xfrm>
          <a:prstGeom prst="rect">
            <a:avLst/>
          </a:prstGeom>
          <a:noFill/>
          <a:ln/>
        </p:spPr>
        <p:txBody>
          <a:bodyPr wrap="none" lIns="0" tIns="0" rIns="0" bIns="0" rtlCol="0" anchor="t"/>
          <a:lstStyle/>
          <a:p>
            <a:pPr marL="0" indent="0" algn="l">
              <a:lnSpc>
                <a:spcPts val="1550"/>
              </a:lnSpc>
              <a:buNone/>
            </a:pPr>
            <a:endParaRPr lang="en-US" sz="1100" dirty="0"/>
          </a:p>
        </p:txBody>
      </p:sp>
      <p:sp>
        <p:nvSpPr>
          <p:cNvPr id="9" name="Text 6"/>
          <p:cNvSpPr/>
          <p:nvPr/>
        </p:nvSpPr>
        <p:spPr>
          <a:xfrm>
            <a:off x="7497604" y="3572232"/>
            <a:ext cx="5771793" cy="603290"/>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En la elaboración de esta memoria no se ha utilizado la confidencialidad ni la sensibilidad comercial como criterio para omitir información considerada relevante conforme al estándar aplicado.</a:t>
            </a:r>
            <a:endParaRPr lang="en-US" sz="1100" dirty="0"/>
          </a:p>
        </p:txBody>
      </p:sp>
      <p:sp>
        <p:nvSpPr>
          <p:cNvPr id="10" name="Text 7"/>
          <p:cNvSpPr/>
          <p:nvPr/>
        </p:nvSpPr>
        <p:spPr>
          <a:xfrm>
            <a:off x="7497604" y="4272915"/>
            <a:ext cx="5771793" cy="804386"/>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El informe se publica con el objetivo de ofrecer una visión transparente y proporcionada del desempeño, los impactos y los compromisos de PLASTIGAUR en materia de sostenibilidad, de acuerdo con los principios y requerimientos del estándar VSME.</a:t>
            </a:r>
            <a:endParaRPr lang="en-US" sz="1100" dirty="0"/>
          </a:p>
        </p:txBody>
      </p:sp>
      <p:sp>
        <p:nvSpPr>
          <p:cNvPr id="11" name="Shape 8"/>
          <p:cNvSpPr/>
          <p:nvPr/>
        </p:nvSpPr>
        <p:spPr>
          <a:xfrm>
            <a:off x="7497604" y="5199102"/>
            <a:ext cx="5771793" cy="1454706"/>
          </a:xfrm>
          <a:prstGeom prst="roundRect">
            <a:avLst>
              <a:gd name="adj" fmla="val 14774"/>
            </a:avLst>
          </a:prstGeom>
          <a:solidFill>
            <a:srgbClr val="BEDFF3"/>
          </a:solidFill>
          <a:ln/>
        </p:spPr>
        <p:txBody>
          <a:bodyPr/>
          <a:lstStyle/>
          <a:p>
            <a:endParaRPr lang="es-ES"/>
          </a:p>
        </p:txBody>
      </p:sp>
      <p:pic>
        <p:nvPicPr>
          <p:cNvPr id="12" name="Image 1" descr="preencoded.png"/>
          <p:cNvPicPr>
            <a:picLocks noChangeAspect="1"/>
          </p:cNvPicPr>
          <p:nvPr/>
        </p:nvPicPr>
        <p:blipFill>
          <a:blip r:embed="rId4"/>
          <a:stretch>
            <a:fillRect/>
          </a:stretch>
        </p:blipFill>
        <p:spPr>
          <a:xfrm>
            <a:off x="7640836" y="5368528"/>
            <a:ext cx="235625" cy="188476"/>
          </a:xfrm>
          <a:prstGeom prst="rect">
            <a:avLst/>
          </a:prstGeom>
        </p:spPr>
      </p:pic>
      <p:sp>
        <p:nvSpPr>
          <p:cNvPr id="13" name="Text 9"/>
          <p:cNvSpPr/>
          <p:nvPr/>
        </p:nvSpPr>
        <p:spPr>
          <a:xfrm>
            <a:off x="8019693" y="5343049"/>
            <a:ext cx="1885236" cy="235506"/>
          </a:xfrm>
          <a:prstGeom prst="rect">
            <a:avLst/>
          </a:prstGeom>
          <a:noFill/>
          <a:ln/>
        </p:spPr>
        <p:txBody>
          <a:bodyPr wrap="none" lIns="0" tIns="0" rIns="0" bIns="0" rtlCol="0" anchor="t"/>
          <a:lstStyle/>
          <a:p>
            <a:pPr marL="0" indent="0" algn="l">
              <a:lnSpc>
                <a:spcPts val="1850"/>
              </a:lnSpc>
              <a:buNone/>
            </a:pPr>
            <a:r>
              <a:rPr lang="en-US" sz="1450" b="1" dirty="0">
                <a:solidFill>
                  <a:srgbClr val="000000"/>
                </a:solidFill>
                <a:latin typeface="Barlow Bold" pitchFamily="34" charset="0"/>
                <a:ea typeface="Barlow Bold" pitchFamily="34" charset="-122"/>
                <a:cs typeface="Barlow Bold" pitchFamily="34" charset="-120"/>
              </a:rPr>
              <a:t>Contacto</a:t>
            </a:r>
            <a:endParaRPr lang="en-US" sz="1450" dirty="0"/>
          </a:p>
        </p:txBody>
      </p:sp>
      <p:sp>
        <p:nvSpPr>
          <p:cNvPr id="14" name="Text 10"/>
          <p:cNvSpPr/>
          <p:nvPr/>
        </p:nvSpPr>
        <p:spPr>
          <a:xfrm>
            <a:off x="8019693" y="5686782"/>
            <a:ext cx="5106472" cy="201097"/>
          </a:xfrm>
          <a:prstGeom prst="rect">
            <a:avLst/>
          </a:prstGeom>
          <a:noFill/>
          <a:ln/>
        </p:spPr>
        <p:txBody>
          <a:bodyPr wrap="none" lIns="0" tIns="0" rIns="0" bIns="0" rtlCol="0" anchor="t"/>
          <a:lstStyle/>
          <a:p>
            <a:pPr marL="0" indent="0" algn="l">
              <a:lnSpc>
                <a:spcPts val="1550"/>
              </a:lnSpc>
              <a:buNone/>
            </a:pPr>
            <a:r>
              <a:rPr lang="en-US" sz="1100" b="1" dirty="0">
                <a:solidFill>
                  <a:srgbClr val="000000"/>
                </a:solidFill>
                <a:latin typeface="Montserrat" pitchFamily="34" charset="0"/>
                <a:ea typeface="Montserrat" pitchFamily="34" charset="-122"/>
                <a:cs typeface="Montserrat" pitchFamily="34" charset="-120"/>
              </a:rPr>
              <a:t>Email:</a:t>
            </a:r>
            <a:r>
              <a:rPr lang="en-US" sz="1100" dirty="0">
                <a:solidFill>
                  <a:srgbClr val="000000"/>
                </a:solidFill>
                <a:latin typeface="Montserrat" pitchFamily="34" charset="0"/>
                <a:ea typeface="Montserrat" pitchFamily="34" charset="-122"/>
                <a:cs typeface="Montserrat" pitchFamily="34" charset="-120"/>
              </a:rPr>
              <a:t> plastigaur@plastigaur.com</a:t>
            </a:r>
            <a:endParaRPr lang="en-US" sz="1100" dirty="0"/>
          </a:p>
        </p:txBody>
      </p:sp>
      <p:sp>
        <p:nvSpPr>
          <p:cNvPr id="15" name="Text 11"/>
          <p:cNvSpPr/>
          <p:nvPr/>
        </p:nvSpPr>
        <p:spPr>
          <a:xfrm>
            <a:off x="8019693" y="5985272"/>
            <a:ext cx="5106472" cy="201097"/>
          </a:xfrm>
          <a:prstGeom prst="rect">
            <a:avLst/>
          </a:prstGeom>
          <a:noFill/>
          <a:ln/>
        </p:spPr>
        <p:txBody>
          <a:bodyPr wrap="none" lIns="0" tIns="0" rIns="0" bIns="0" rtlCol="0" anchor="t"/>
          <a:lstStyle/>
          <a:p>
            <a:pPr marL="0" indent="0" algn="l">
              <a:lnSpc>
                <a:spcPts val="1550"/>
              </a:lnSpc>
              <a:buNone/>
            </a:pPr>
            <a:r>
              <a:rPr lang="en-US" sz="1100" b="1" dirty="0">
                <a:solidFill>
                  <a:srgbClr val="000000"/>
                </a:solidFill>
                <a:latin typeface="Montserrat" pitchFamily="34" charset="0"/>
                <a:ea typeface="Montserrat" pitchFamily="34" charset="-122"/>
                <a:cs typeface="Montserrat" pitchFamily="34" charset="-120"/>
              </a:rPr>
              <a:t>Teléfono:</a:t>
            </a:r>
            <a:r>
              <a:rPr lang="en-US" sz="1100" dirty="0">
                <a:solidFill>
                  <a:srgbClr val="000000"/>
                </a:solidFill>
                <a:latin typeface="Montserrat" pitchFamily="34" charset="0"/>
                <a:ea typeface="Montserrat" pitchFamily="34" charset="-122"/>
                <a:cs typeface="Montserrat" pitchFamily="34" charset="-120"/>
              </a:rPr>
              <a:t> +34 943 59 03 11</a:t>
            </a:r>
            <a:endParaRPr lang="en-US" sz="1100" dirty="0"/>
          </a:p>
        </p:txBody>
      </p:sp>
      <p:sp>
        <p:nvSpPr>
          <p:cNvPr id="16" name="Text 12"/>
          <p:cNvSpPr/>
          <p:nvPr/>
        </p:nvSpPr>
        <p:spPr>
          <a:xfrm>
            <a:off x="8019693" y="6283762"/>
            <a:ext cx="5106472" cy="201097"/>
          </a:xfrm>
          <a:prstGeom prst="rect">
            <a:avLst/>
          </a:prstGeom>
          <a:noFill/>
          <a:ln/>
        </p:spPr>
        <p:txBody>
          <a:bodyPr wrap="none" lIns="0" tIns="0" rIns="0" bIns="0" rtlCol="0" anchor="t"/>
          <a:lstStyle/>
          <a:p>
            <a:pPr marL="0" indent="0" algn="l">
              <a:lnSpc>
                <a:spcPts val="1550"/>
              </a:lnSpc>
              <a:buNone/>
            </a:pPr>
            <a:r>
              <a:rPr lang="en-US" sz="1100" b="1" dirty="0">
                <a:solidFill>
                  <a:srgbClr val="000000"/>
                </a:solidFill>
                <a:latin typeface="Montserrat" pitchFamily="34" charset="0"/>
                <a:ea typeface="Montserrat" pitchFamily="34" charset="-122"/>
                <a:cs typeface="Montserrat" pitchFamily="34" charset="-120"/>
              </a:rPr>
              <a:t>Dirección:</a:t>
            </a:r>
            <a:r>
              <a:rPr lang="en-US" sz="1100" dirty="0">
                <a:solidFill>
                  <a:srgbClr val="000000"/>
                </a:solidFill>
                <a:latin typeface="Montserrat" pitchFamily="34" charset="0"/>
                <a:ea typeface="Montserrat" pitchFamily="34" charset="-122"/>
                <a:cs typeface="Montserrat" pitchFamily="34" charset="-120"/>
              </a:rPr>
              <a:t> Ama kandida, s/n, 20140 ANDOAIN (Gipuzkoa)</a:t>
            </a:r>
            <a:endParaRPr lang="en-US" sz="1100" dirty="0"/>
          </a:p>
        </p:txBody>
      </p:sp>
      <p:sp>
        <p:nvSpPr>
          <p:cNvPr id="17" name="Text 13"/>
          <p:cNvSpPr/>
          <p:nvPr/>
        </p:nvSpPr>
        <p:spPr>
          <a:xfrm>
            <a:off x="1368623" y="7197447"/>
            <a:ext cx="11893153" cy="160973"/>
          </a:xfrm>
          <a:prstGeom prst="rect">
            <a:avLst/>
          </a:prstGeom>
          <a:noFill/>
          <a:ln/>
        </p:spPr>
        <p:txBody>
          <a:bodyPr wrap="none" lIns="0" tIns="0" rIns="0" bIns="0" rtlCol="0" anchor="t"/>
          <a:lstStyle/>
          <a:p>
            <a:pPr marL="0" indent="0" algn="r">
              <a:lnSpc>
                <a:spcPts val="1250"/>
              </a:lnSpc>
              <a:buNone/>
            </a:pPr>
            <a:r>
              <a:rPr lang="en-US" sz="900" dirty="0">
                <a:solidFill>
                  <a:srgbClr val="384653"/>
                </a:solidFill>
                <a:latin typeface="Montserrat" pitchFamily="34" charset="0"/>
                <a:ea typeface="Montserrat" pitchFamily="34" charset="-122"/>
                <a:cs typeface="Montserrat" pitchFamily="34" charset="-120"/>
              </a:rPr>
              <a:t>Página 3</a:t>
            </a:r>
            <a:endParaRPr lang="en-US" sz="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50570" y="684490"/>
            <a:ext cx="5203865" cy="370403"/>
          </a:xfrm>
          <a:prstGeom prst="rect">
            <a:avLst/>
          </a:prstGeom>
          <a:noFill/>
          <a:ln/>
        </p:spPr>
        <p:txBody>
          <a:bodyPr wrap="none" lIns="0" tIns="0" rIns="0" bIns="0" rtlCol="0" anchor="t"/>
          <a:lstStyle/>
          <a:p>
            <a:pPr marL="0" indent="0" algn="l">
              <a:lnSpc>
                <a:spcPts val="2900"/>
              </a:lnSpc>
              <a:buNone/>
            </a:pPr>
            <a:r>
              <a:rPr lang="en-US" sz="2300" b="1" dirty="0">
                <a:solidFill>
                  <a:srgbClr val="2E3C4E"/>
                </a:solidFill>
                <a:latin typeface="Barlow Bold" pitchFamily="34" charset="0"/>
                <a:ea typeface="Barlow Bold" pitchFamily="34" charset="-122"/>
                <a:cs typeface="Barlow Bold" pitchFamily="34" charset="-120"/>
              </a:rPr>
              <a:t>Evolución de la Intensidad de Emisiones</a:t>
            </a:r>
            <a:endParaRPr lang="en-US" sz="2300" dirty="0"/>
          </a:p>
        </p:txBody>
      </p:sp>
      <p:sp>
        <p:nvSpPr>
          <p:cNvPr id="4" name="Text 1"/>
          <p:cNvSpPr/>
          <p:nvPr/>
        </p:nvSpPr>
        <p:spPr>
          <a:xfrm>
            <a:off x="750570" y="1500664"/>
            <a:ext cx="3592592" cy="149304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La intensidad total de emisiones se situó en </a:t>
            </a:r>
            <a:r>
              <a:rPr lang="en-US" sz="1450" b="1" dirty="0">
                <a:solidFill>
                  <a:srgbClr val="384653"/>
                </a:solidFill>
                <a:latin typeface="Montserrat" pitchFamily="34" charset="0"/>
                <a:ea typeface="Montserrat" pitchFamily="34" charset="-122"/>
                <a:cs typeface="Montserrat" pitchFamily="34" charset="-120"/>
              </a:rPr>
              <a:t>1,999 kg CO₂eq/kg producido,</a:t>
            </a:r>
            <a:r>
              <a:rPr lang="en-US" sz="1450" dirty="0">
                <a:solidFill>
                  <a:srgbClr val="384653"/>
                </a:solidFill>
                <a:latin typeface="Montserrat" pitchFamily="34" charset="0"/>
                <a:ea typeface="Montserrat" pitchFamily="34" charset="-122"/>
                <a:cs typeface="Montserrat" pitchFamily="34" charset="-120"/>
              </a:rPr>
              <a:t> en 2024, manteniéndose estable respecto a 2023 (1,996 kg CO₂eq/kg).</a:t>
            </a:r>
            <a:endParaRPr lang="en-US" sz="1450" dirty="0"/>
          </a:p>
        </p:txBody>
      </p:sp>
      <p:sp>
        <p:nvSpPr>
          <p:cNvPr id="5" name="Text 2"/>
          <p:cNvSpPr/>
          <p:nvPr/>
        </p:nvSpPr>
        <p:spPr>
          <a:xfrm>
            <a:off x="750570" y="3160871"/>
            <a:ext cx="3592592" cy="298609"/>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Por alcances, los resultados muestran:</a:t>
            </a:r>
            <a:endParaRPr lang="en-US" sz="1450" dirty="0"/>
          </a:p>
        </p:txBody>
      </p:sp>
      <p:sp>
        <p:nvSpPr>
          <p:cNvPr id="6" name="Text 3"/>
          <p:cNvSpPr/>
          <p:nvPr/>
        </p:nvSpPr>
        <p:spPr>
          <a:xfrm>
            <a:off x="750570" y="3626644"/>
            <a:ext cx="3592592" cy="2091285"/>
          </a:xfrm>
          <a:prstGeom prst="rect">
            <a:avLst/>
          </a:prstGeom>
          <a:noFill/>
          <a:ln/>
        </p:spPr>
        <p:txBody>
          <a:bodyPr wrap="square" lIns="0" tIns="0" rIns="0" bIns="0" rtlCol="0" anchor="t"/>
          <a:lstStyle/>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Alcance 2:</a:t>
            </a:r>
            <a:r>
              <a:rPr lang="en-US" sz="1450" dirty="0">
                <a:solidFill>
                  <a:srgbClr val="384653"/>
                </a:solidFill>
                <a:latin typeface="Montserrat" pitchFamily="34" charset="0"/>
                <a:ea typeface="Montserrat" pitchFamily="34" charset="-122"/>
                <a:cs typeface="Montserrat" pitchFamily="34" charset="-120"/>
              </a:rPr>
              <a:t> 0 kg CO₂eq/kg (electricidad renovable consolidada)</a:t>
            </a:r>
            <a:endParaRPr lang="en-US" sz="1450" dirty="0"/>
          </a:p>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Alcance 1:</a:t>
            </a:r>
            <a:r>
              <a:rPr lang="en-US" sz="1450" dirty="0">
                <a:solidFill>
                  <a:srgbClr val="384653"/>
                </a:solidFill>
                <a:latin typeface="Montserrat" pitchFamily="34" charset="0"/>
                <a:ea typeface="Montserrat" pitchFamily="34" charset="-122"/>
                <a:cs typeface="Montserrat" pitchFamily="34" charset="-120"/>
              </a:rPr>
              <a:t> Mejora de 0,0075 a 0,0051 kg CO₂eq/kg</a:t>
            </a:r>
            <a:endParaRPr lang="en-US" sz="1450" dirty="0"/>
          </a:p>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Alcance 3:</a:t>
            </a:r>
            <a:r>
              <a:rPr lang="en-US" sz="1450" dirty="0">
                <a:solidFill>
                  <a:srgbClr val="384653"/>
                </a:solidFill>
                <a:latin typeface="Montserrat" pitchFamily="34" charset="0"/>
                <a:ea typeface="Montserrat" pitchFamily="34" charset="-122"/>
                <a:cs typeface="Montserrat" pitchFamily="34" charset="-120"/>
              </a:rPr>
              <a:t> Estable en 1,994 kg CO₂eq/kg</a:t>
            </a:r>
            <a:endParaRPr lang="en-US" sz="1450" dirty="0"/>
          </a:p>
        </p:txBody>
      </p:sp>
      <p:sp>
        <p:nvSpPr>
          <p:cNvPr id="7" name="Shape 4"/>
          <p:cNvSpPr/>
          <p:nvPr/>
        </p:nvSpPr>
        <p:spPr>
          <a:xfrm>
            <a:off x="4808458" y="1542455"/>
            <a:ext cx="3592592" cy="5345668"/>
          </a:xfrm>
          <a:prstGeom prst="roundRect">
            <a:avLst>
              <a:gd name="adj" fmla="val 7836"/>
            </a:avLst>
          </a:prstGeom>
          <a:solidFill>
            <a:srgbClr val="BEDFF3"/>
          </a:solidFill>
          <a:ln/>
        </p:spPr>
        <p:txBody>
          <a:bodyPr/>
          <a:lstStyle/>
          <a:p>
            <a:endParaRPr lang="es-ES"/>
          </a:p>
        </p:txBody>
      </p:sp>
      <p:pic>
        <p:nvPicPr>
          <p:cNvPr id="8" name="Image 1" descr="preencoded.png"/>
          <p:cNvPicPr>
            <a:picLocks noChangeAspect="1"/>
          </p:cNvPicPr>
          <p:nvPr/>
        </p:nvPicPr>
        <p:blipFill>
          <a:blip r:embed="rId4"/>
          <a:stretch>
            <a:fillRect/>
          </a:stretch>
        </p:blipFill>
        <p:spPr>
          <a:xfrm>
            <a:off x="4996101" y="1810583"/>
            <a:ext cx="308610" cy="246817"/>
          </a:xfrm>
          <a:prstGeom prst="rect">
            <a:avLst/>
          </a:prstGeom>
        </p:spPr>
      </p:pic>
      <p:sp>
        <p:nvSpPr>
          <p:cNvPr id="9" name="Text 5"/>
          <p:cNvSpPr/>
          <p:nvPr/>
        </p:nvSpPr>
        <p:spPr>
          <a:xfrm>
            <a:off x="5492353" y="1775103"/>
            <a:ext cx="2721054" cy="617220"/>
          </a:xfrm>
          <a:prstGeom prst="rect">
            <a:avLst/>
          </a:prstGeom>
          <a:noFill/>
          <a:ln/>
        </p:spPr>
        <p:txBody>
          <a:bodyPr wrap="square" lIns="0" tIns="0" rIns="0" bIns="0" rtlCol="0" anchor="t"/>
          <a:lstStyle/>
          <a:p>
            <a:pPr marL="0" indent="0" algn="l">
              <a:lnSpc>
                <a:spcPts val="2400"/>
              </a:lnSpc>
              <a:buNone/>
            </a:pPr>
            <a:r>
              <a:rPr lang="en-US" sz="1900" b="1" dirty="0">
                <a:solidFill>
                  <a:srgbClr val="000000"/>
                </a:solidFill>
                <a:latin typeface="Barlow Bold" pitchFamily="34" charset="0"/>
                <a:ea typeface="Barlow Bold" pitchFamily="34" charset="-122"/>
                <a:cs typeface="Barlow Bold" pitchFamily="34" charset="-120"/>
              </a:rPr>
              <a:t>Palanca Principal de Reducción</a:t>
            </a:r>
            <a:endParaRPr lang="en-US" sz="1900" dirty="0"/>
          </a:p>
        </p:txBody>
      </p:sp>
      <p:sp>
        <p:nvSpPr>
          <p:cNvPr id="10" name="Text 6"/>
          <p:cNvSpPr/>
          <p:nvPr/>
        </p:nvSpPr>
        <p:spPr>
          <a:xfrm>
            <a:off x="5492353" y="2578060"/>
            <a:ext cx="2721054" cy="2388870"/>
          </a:xfrm>
          <a:prstGeom prst="rect">
            <a:avLst/>
          </a:prstGeom>
          <a:noFill/>
          <a:ln/>
        </p:spPr>
        <p:txBody>
          <a:bodyPr wrap="square" lIns="0" tIns="0" rIns="0" bIns="0" rtlCol="0" anchor="t"/>
          <a:lstStyle/>
          <a:p>
            <a:pPr marL="0" indent="0" algn="l">
              <a:lnSpc>
                <a:spcPts val="2350"/>
              </a:lnSpc>
              <a:buNone/>
            </a:pPr>
            <a:r>
              <a:rPr lang="en-US" sz="1450" dirty="0">
                <a:solidFill>
                  <a:srgbClr val="000000"/>
                </a:solidFill>
                <a:latin typeface="Montserrat" pitchFamily="34" charset="0"/>
                <a:ea typeface="Montserrat" pitchFamily="34" charset="-122"/>
                <a:cs typeface="Montserrat" pitchFamily="34" charset="-120"/>
              </a:rPr>
              <a:t>El alcance 3 representa la mayor parte de la intensidad total. La principal palanca para seguir reduciendo el impacto climático se encuentra en la cadena de valor, especialmente en materias primas y logística.</a:t>
            </a:r>
            <a:endParaRPr lang="en-US" sz="1450" dirty="0"/>
          </a:p>
        </p:txBody>
      </p:sp>
      <p:sp>
        <p:nvSpPr>
          <p:cNvPr id="11" name="Text 7"/>
          <p:cNvSpPr/>
          <p:nvPr/>
        </p:nvSpPr>
        <p:spPr>
          <a:xfrm>
            <a:off x="5492353" y="5134094"/>
            <a:ext cx="2721054" cy="1493044"/>
          </a:xfrm>
          <a:prstGeom prst="rect">
            <a:avLst/>
          </a:prstGeom>
          <a:noFill/>
          <a:ln/>
        </p:spPr>
        <p:txBody>
          <a:bodyPr wrap="square" lIns="0" tIns="0" rIns="0" bIns="0" rtlCol="0" anchor="t"/>
          <a:lstStyle/>
          <a:p>
            <a:pPr marL="0" indent="0" algn="l">
              <a:lnSpc>
                <a:spcPts val="2350"/>
              </a:lnSpc>
              <a:buNone/>
            </a:pPr>
            <a:r>
              <a:rPr lang="en-US" sz="1450" dirty="0">
                <a:solidFill>
                  <a:srgbClr val="000000"/>
                </a:solidFill>
                <a:latin typeface="Montserrat" pitchFamily="34" charset="0"/>
                <a:ea typeface="Montserrat" pitchFamily="34" charset="-122"/>
                <a:cs typeface="Montserrat" pitchFamily="34" charset="-120"/>
              </a:rPr>
              <a:t>Esto refuerza la relevancia de la economía circular, el incremento del contenido reciclado y la colaboración con proveedores y clientes.</a:t>
            </a:r>
            <a:endParaRPr lang="en-US" sz="1450" dirty="0"/>
          </a:p>
        </p:txBody>
      </p:sp>
      <p:sp>
        <p:nvSpPr>
          <p:cNvPr id="12" name="Text 8"/>
          <p:cNvSpPr/>
          <p:nvPr/>
        </p:nvSpPr>
        <p:spPr>
          <a:xfrm>
            <a:off x="750570" y="7177040"/>
            <a:ext cx="7642860" cy="238958"/>
          </a:xfrm>
          <a:prstGeom prst="rect">
            <a:avLst/>
          </a:prstGeom>
          <a:noFill/>
          <a:ln/>
        </p:spPr>
        <p:txBody>
          <a:bodyPr wrap="none" lIns="0" tIns="0" rIns="0" bIns="0" rtlCol="0" anchor="t"/>
          <a:lstStyle/>
          <a:p>
            <a:pPr marL="0" indent="0" algn="r">
              <a:lnSpc>
                <a:spcPts val="1850"/>
              </a:lnSpc>
              <a:buNone/>
            </a:pPr>
            <a:r>
              <a:rPr lang="en-US" sz="1150" dirty="0">
                <a:solidFill>
                  <a:srgbClr val="384653"/>
                </a:solidFill>
                <a:latin typeface="Montserrat" pitchFamily="34" charset="0"/>
                <a:ea typeface="Montserrat" pitchFamily="34" charset="-122"/>
                <a:cs typeface="Montserrat" pitchFamily="34" charset="-120"/>
              </a:rPr>
              <a:t>Página 30</a:t>
            </a:r>
            <a:endParaRPr lang="en-US" sz="11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89328"/>
          </a:xfrm>
          <a:prstGeom prst="rect">
            <a:avLst/>
          </a:prstGeom>
        </p:spPr>
      </p:pic>
      <p:sp>
        <p:nvSpPr>
          <p:cNvPr id="3" name="Text 0"/>
          <p:cNvSpPr/>
          <p:nvPr/>
        </p:nvSpPr>
        <p:spPr>
          <a:xfrm>
            <a:off x="3237548" y="2576870"/>
            <a:ext cx="4673918" cy="323017"/>
          </a:xfrm>
          <a:prstGeom prst="rect">
            <a:avLst/>
          </a:prstGeom>
          <a:noFill/>
          <a:ln/>
        </p:spPr>
        <p:txBody>
          <a:bodyPr wrap="none" lIns="0" tIns="0" rIns="0" bIns="0" rtlCol="0" anchor="t"/>
          <a:lstStyle/>
          <a:p>
            <a:pPr marL="0" indent="0" algn="l">
              <a:lnSpc>
                <a:spcPts val="2500"/>
              </a:lnSpc>
              <a:buNone/>
            </a:pPr>
            <a:r>
              <a:rPr lang="en-US" sz="2000" b="1" dirty="0">
                <a:solidFill>
                  <a:srgbClr val="2E3C4E"/>
                </a:solidFill>
                <a:latin typeface="Barlow Bold" pitchFamily="34" charset="0"/>
                <a:ea typeface="Barlow Bold" pitchFamily="34" charset="-122"/>
                <a:cs typeface="Barlow Bold" pitchFamily="34" charset="-120"/>
              </a:rPr>
              <a:t>4.2.Contaminación del Aire, Agua y Suelo</a:t>
            </a:r>
            <a:endParaRPr lang="en-US" sz="2000" dirty="0"/>
          </a:p>
        </p:txBody>
      </p:sp>
      <p:sp>
        <p:nvSpPr>
          <p:cNvPr id="4" name="Text 1"/>
          <p:cNvSpPr/>
          <p:nvPr/>
        </p:nvSpPr>
        <p:spPr>
          <a:xfrm>
            <a:off x="3237548" y="2920246"/>
            <a:ext cx="1592104" cy="193834"/>
          </a:xfrm>
          <a:prstGeom prst="rect">
            <a:avLst/>
          </a:prstGeom>
          <a:noFill/>
          <a:ln/>
        </p:spPr>
        <p:txBody>
          <a:bodyPr wrap="none" lIns="0" tIns="0" rIns="0" bIns="0" rtlCol="0" anchor="t"/>
          <a:lstStyle/>
          <a:p>
            <a:pPr marL="0" indent="0" algn="l">
              <a:lnSpc>
                <a:spcPts val="1500"/>
              </a:lnSpc>
              <a:buNone/>
            </a:pPr>
            <a:r>
              <a:rPr lang="en-US" sz="1200" b="1" dirty="0">
                <a:solidFill>
                  <a:srgbClr val="2E3C4E"/>
                </a:solidFill>
                <a:latin typeface="Barlow Bold" pitchFamily="34" charset="0"/>
                <a:ea typeface="Barlow Bold" pitchFamily="34" charset="-122"/>
                <a:cs typeface="Barlow Bold" pitchFamily="34" charset="-120"/>
              </a:rPr>
              <a:t>Contaminación del Aire</a:t>
            </a:r>
            <a:endParaRPr lang="en-US" sz="1200" dirty="0"/>
          </a:p>
        </p:txBody>
      </p:sp>
      <p:sp>
        <p:nvSpPr>
          <p:cNvPr id="5" name="Text 2"/>
          <p:cNvSpPr/>
          <p:nvPr/>
        </p:nvSpPr>
        <p:spPr>
          <a:xfrm>
            <a:off x="3237548" y="3190399"/>
            <a:ext cx="8155186" cy="477202"/>
          </a:xfrm>
          <a:prstGeom prst="rect">
            <a:avLst/>
          </a:prstGeom>
          <a:noFill/>
          <a:ln/>
        </p:spPr>
        <p:txBody>
          <a:bodyPr wrap="square" lIns="0" tIns="0" rIns="0" bIns="0" rtlCol="0" anchor="t"/>
          <a:lstStyle/>
          <a:p>
            <a:pPr marL="0" indent="0" algn="l">
              <a:lnSpc>
                <a:spcPts val="900"/>
              </a:lnSpc>
              <a:buNone/>
            </a:pPr>
            <a:r>
              <a:rPr lang="en-US" sz="750" dirty="0">
                <a:solidFill>
                  <a:srgbClr val="384653"/>
                </a:solidFill>
                <a:latin typeface="Montserrat" pitchFamily="34" charset="0"/>
                <a:ea typeface="Montserrat" pitchFamily="34" charset="-122"/>
                <a:cs typeface="Montserrat" pitchFamily="34" charset="-120"/>
              </a:rPr>
              <a:t>La actividad industrial de PLASTIGAUR se desarrolla bajo el marco regulatorio establecido por la Autorización Ambiental Integrada (AAI) vigente, que regula de forma integral los principales aspectos ambientales asociados a la actividad. La AAI establece condiciones y obligaciones específicas en ámbitos como las emisiones a la atmósfera, la gestión del agua, los residuos, la protección del suelo, el almacenamiento de sustancias, el control del ruido y la prevención de incidentes ambientales, combinando requisitos cuantitativos y medidas de carácter preventivo y operativo.</a:t>
            </a:r>
            <a:endParaRPr lang="en-US" sz="750" dirty="0"/>
          </a:p>
        </p:txBody>
      </p:sp>
      <p:sp>
        <p:nvSpPr>
          <p:cNvPr id="6" name="Text 3"/>
          <p:cNvSpPr/>
          <p:nvPr/>
        </p:nvSpPr>
        <p:spPr>
          <a:xfrm>
            <a:off x="3237548" y="3724870"/>
            <a:ext cx="8155186" cy="357902"/>
          </a:xfrm>
          <a:prstGeom prst="rect">
            <a:avLst/>
          </a:prstGeom>
          <a:noFill/>
          <a:ln/>
        </p:spPr>
        <p:txBody>
          <a:bodyPr wrap="square" lIns="0" tIns="0" rIns="0" bIns="0" rtlCol="0" anchor="t"/>
          <a:lstStyle/>
          <a:p>
            <a:pPr marL="0" indent="0" algn="l">
              <a:lnSpc>
                <a:spcPts val="900"/>
              </a:lnSpc>
              <a:buNone/>
            </a:pPr>
            <a:r>
              <a:rPr lang="en-US" sz="750" dirty="0">
                <a:solidFill>
                  <a:srgbClr val="384653"/>
                </a:solidFill>
                <a:latin typeface="Montserrat" pitchFamily="34" charset="0"/>
                <a:ea typeface="Montserrat" pitchFamily="34" charset="-122"/>
                <a:cs typeface="Montserrat" pitchFamily="34" charset="-120"/>
              </a:rPr>
              <a:t>Este marco regulatorio se complementa con la obligación de declaración anual de información ambiental al Registro de Emisiones y Transferencias de Contaminantes (PRTR), gestionado por el órgano ambiental del País Vasco, que constituye una fuente pública de contraste de los principales vectores de impacto ambiental de la instalación.</a:t>
            </a:r>
            <a:endParaRPr lang="en-US" sz="750" dirty="0"/>
          </a:p>
        </p:txBody>
      </p:sp>
      <p:sp>
        <p:nvSpPr>
          <p:cNvPr id="7" name="Text 4"/>
          <p:cNvSpPr/>
          <p:nvPr/>
        </p:nvSpPr>
        <p:spPr>
          <a:xfrm>
            <a:off x="3237548" y="4140041"/>
            <a:ext cx="8155186" cy="238601"/>
          </a:xfrm>
          <a:prstGeom prst="rect">
            <a:avLst/>
          </a:prstGeom>
          <a:noFill/>
          <a:ln/>
        </p:spPr>
        <p:txBody>
          <a:bodyPr wrap="square" lIns="0" tIns="0" rIns="0" bIns="0" rtlCol="0" anchor="t"/>
          <a:lstStyle/>
          <a:p>
            <a:pPr marL="0" indent="0" algn="l">
              <a:lnSpc>
                <a:spcPts val="900"/>
              </a:lnSpc>
              <a:buNone/>
            </a:pPr>
            <a:r>
              <a:rPr lang="en-US" sz="750" dirty="0">
                <a:solidFill>
                  <a:srgbClr val="384653"/>
                </a:solidFill>
                <a:latin typeface="Montserrat" pitchFamily="34" charset="0"/>
                <a:ea typeface="Montserrat" pitchFamily="34" charset="-122"/>
                <a:cs typeface="Montserrat" pitchFamily="34" charset="-120"/>
              </a:rPr>
              <a:t>Las emisiones a la atmósfera de PLASTIGAUR están asociadas principalmente a procesos de combustión vinculados al uso de gas natural. La Autorización Ambiental Integrada establece los valores límite legales aplicables y la obligación de realizar controles periódicos.</a:t>
            </a:r>
            <a:endParaRPr lang="en-US" sz="750" dirty="0"/>
          </a:p>
        </p:txBody>
      </p:sp>
      <p:sp>
        <p:nvSpPr>
          <p:cNvPr id="8" name="Text 5"/>
          <p:cNvSpPr/>
          <p:nvPr/>
        </p:nvSpPr>
        <p:spPr>
          <a:xfrm>
            <a:off x="3237548" y="4481632"/>
            <a:ext cx="3873818" cy="477202"/>
          </a:xfrm>
          <a:prstGeom prst="rect">
            <a:avLst/>
          </a:prstGeom>
          <a:noFill/>
          <a:ln/>
        </p:spPr>
        <p:txBody>
          <a:bodyPr wrap="square" lIns="0" tIns="0" rIns="0" bIns="0" rtlCol="0" anchor="t"/>
          <a:lstStyle/>
          <a:p>
            <a:pPr marL="0" indent="0" algn="l">
              <a:lnSpc>
                <a:spcPts val="900"/>
              </a:lnSpc>
              <a:buNone/>
            </a:pPr>
            <a:r>
              <a:rPr lang="en-US" sz="750" dirty="0">
                <a:solidFill>
                  <a:srgbClr val="384653"/>
                </a:solidFill>
                <a:latin typeface="Montserrat" pitchFamily="34" charset="0"/>
                <a:ea typeface="Montserrat" pitchFamily="34" charset="-122"/>
                <a:cs typeface="Montserrat" pitchFamily="34" charset="-120"/>
              </a:rPr>
              <a:t>Para el ejercicio 2023, último publicado del PRTR, las emisiones declaradas a la atmósfera incluyen óxidos de azufre, óxidos de nitrógeno, monóxido de carbono, dióxido de carbono, carbono orgánico total, partículas PM10 y otros gases de efecto invernadero como metano y óxido nitroso.</a:t>
            </a:r>
            <a:endParaRPr lang="en-US" sz="750" dirty="0"/>
          </a:p>
        </p:txBody>
      </p:sp>
      <p:sp>
        <p:nvSpPr>
          <p:cNvPr id="9" name="Shape 6"/>
          <p:cNvSpPr/>
          <p:nvPr/>
        </p:nvSpPr>
        <p:spPr>
          <a:xfrm>
            <a:off x="3237548" y="5016103"/>
            <a:ext cx="3873818" cy="1654731"/>
          </a:xfrm>
          <a:prstGeom prst="roundRect">
            <a:avLst>
              <a:gd name="adj" fmla="val 8906"/>
            </a:avLst>
          </a:prstGeom>
          <a:noFill/>
          <a:ln w="7620">
            <a:solidFill>
              <a:srgbClr val="000000">
                <a:alpha val="8000"/>
              </a:srgbClr>
            </a:solidFill>
            <a:prstDash val="solid"/>
          </a:ln>
        </p:spPr>
        <p:txBody>
          <a:bodyPr/>
          <a:lstStyle/>
          <a:p>
            <a:endParaRPr lang="es-ES"/>
          </a:p>
        </p:txBody>
      </p:sp>
      <p:sp>
        <p:nvSpPr>
          <p:cNvPr id="10" name="Shape 7"/>
          <p:cNvSpPr/>
          <p:nvPr/>
        </p:nvSpPr>
        <p:spPr>
          <a:xfrm>
            <a:off x="3245168" y="5023723"/>
            <a:ext cx="3858578" cy="266938"/>
          </a:xfrm>
          <a:prstGeom prst="rect">
            <a:avLst/>
          </a:prstGeom>
          <a:solidFill>
            <a:srgbClr val="FFFFFF">
              <a:alpha val="4000"/>
            </a:srgbClr>
          </a:solidFill>
          <a:ln/>
        </p:spPr>
        <p:txBody>
          <a:bodyPr/>
          <a:lstStyle/>
          <a:p>
            <a:endParaRPr lang="es-ES"/>
          </a:p>
        </p:txBody>
      </p:sp>
      <p:sp>
        <p:nvSpPr>
          <p:cNvPr id="11" name="Text 8"/>
          <p:cNvSpPr/>
          <p:nvPr/>
        </p:nvSpPr>
        <p:spPr>
          <a:xfrm>
            <a:off x="3343632" y="5061823"/>
            <a:ext cx="786646" cy="95369"/>
          </a:xfrm>
          <a:prstGeom prst="rect">
            <a:avLst/>
          </a:prstGeom>
          <a:noFill/>
          <a:ln/>
        </p:spPr>
        <p:txBody>
          <a:bodyPr wrap="none" lIns="0" tIns="0" rIns="0" bIns="0" rtlCol="0" anchor="t"/>
          <a:lstStyle/>
          <a:p>
            <a:pPr marL="0" indent="0" algn="ctr">
              <a:lnSpc>
                <a:spcPts val="750"/>
              </a:lnSpc>
              <a:buNone/>
            </a:pPr>
            <a:r>
              <a:rPr lang="en-US" sz="600" b="1" dirty="0">
                <a:solidFill>
                  <a:srgbClr val="384653"/>
                </a:solidFill>
                <a:latin typeface="Montserrat" pitchFamily="34" charset="0"/>
                <a:ea typeface="Montserrat" pitchFamily="34" charset="-122"/>
                <a:cs typeface="Montserrat" pitchFamily="34" charset="-120"/>
              </a:rPr>
              <a:t>Código PRTR</a:t>
            </a:r>
            <a:endParaRPr lang="en-US" sz="600" dirty="0"/>
          </a:p>
        </p:txBody>
      </p:sp>
      <p:sp>
        <p:nvSpPr>
          <p:cNvPr id="12" name="Text 9"/>
          <p:cNvSpPr/>
          <p:nvPr/>
        </p:nvSpPr>
        <p:spPr>
          <a:xfrm>
            <a:off x="4334351" y="5061823"/>
            <a:ext cx="1541502" cy="95369"/>
          </a:xfrm>
          <a:prstGeom prst="rect">
            <a:avLst/>
          </a:prstGeom>
          <a:noFill/>
          <a:ln/>
        </p:spPr>
        <p:txBody>
          <a:bodyPr wrap="none" lIns="0" tIns="0" rIns="0" bIns="0" rtlCol="0" anchor="t"/>
          <a:lstStyle/>
          <a:p>
            <a:pPr marL="0" indent="0" algn="ctr">
              <a:lnSpc>
                <a:spcPts val="750"/>
              </a:lnSpc>
              <a:buNone/>
            </a:pPr>
            <a:r>
              <a:rPr lang="en-US" sz="600" b="1" dirty="0">
                <a:solidFill>
                  <a:srgbClr val="384653"/>
                </a:solidFill>
                <a:latin typeface="Montserrat" pitchFamily="34" charset="0"/>
                <a:ea typeface="Montserrat" pitchFamily="34" charset="-122"/>
                <a:cs typeface="Montserrat" pitchFamily="34" charset="-120"/>
              </a:rPr>
              <a:t>Contaminante</a:t>
            </a:r>
            <a:endParaRPr lang="en-US" sz="600" dirty="0"/>
          </a:p>
        </p:txBody>
      </p:sp>
      <p:sp>
        <p:nvSpPr>
          <p:cNvPr id="13" name="Text 10"/>
          <p:cNvSpPr/>
          <p:nvPr/>
        </p:nvSpPr>
        <p:spPr>
          <a:xfrm>
            <a:off x="6079927" y="5061823"/>
            <a:ext cx="925592" cy="190738"/>
          </a:xfrm>
          <a:prstGeom prst="rect">
            <a:avLst/>
          </a:prstGeom>
          <a:noFill/>
          <a:ln/>
        </p:spPr>
        <p:txBody>
          <a:bodyPr wrap="square" lIns="0" tIns="0" rIns="0" bIns="0" rtlCol="0" anchor="t"/>
          <a:lstStyle/>
          <a:p>
            <a:pPr marL="0" indent="0" algn="r">
              <a:lnSpc>
                <a:spcPts val="750"/>
              </a:lnSpc>
              <a:buNone/>
            </a:pPr>
            <a:r>
              <a:rPr lang="en-US" sz="600" b="1" dirty="0">
                <a:solidFill>
                  <a:srgbClr val="384653"/>
                </a:solidFill>
                <a:latin typeface="Montserrat" pitchFamily="34" charset="0"/>
                <a:ea typeface="Montserrat" pitchFamily="34" charset="-122"/>
                <a:cs typeface="Montserrat" pitchFamily="34" charset="-120"/>
              </a:rPr>
              <a:t>Emisiones 2024 (kg(año)</a:t>
            </a:r>
            <a:endParaRPr lang="en-US" sz="600" dirty="0"/>
          </a:p>
        </p:txBody>
      </p:sp>
      <p:sp>
        <p:nvSpPr>
          <p:cNvPr id="14" name="Shape 11"/>
          <p:cNvSpPr/>
          <p:nvPr/>
        </p:nvSpPr>
        <p:spPr>
          <a:xfrm>
            <a:off x="3245168" y="5290661"/>
            <a:ext cx="3858578" cy="171569"/>
          </a:xfrm>
          <a:prstGeom prst="rect">
            <a:avLst/>
          </a:prstGeom>
          <a:solidFill>
            <a:srgbClr val="000000">
              <a:alpha val="4000"/>
            </a:srgbClr>
          </a:solidFill>
          <a:ln/>
        </p:spPr>
        <p:txBody>
          <a:bodyPr/>
          <a:lstStyle/>
          <a:p>
            <a:endParaRPr lang="es-ES"/>
          </a:p>
        </p:txBody>
      </p:sp>
      <p:sp>
        <p:nvSpPr>
          <p:cNvPr id="15" name="Text 12"/>
          <p:cNvSpPr/>
          <p:nvPr/>
        </p:nvSpPr>
        <p:spPr>
          <a:xfrm>
            <a:off x="3343632" y="5328761"/>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030401</a:t>
            </a:r>
            <a:endParaRPr lang="en-US" sz="600" dirty="0"/>
          </a:p>
        </p:txBody>
      </p:sp>
      <p:sp>
        <p:nvSpPr>
          <p:cNvPr id="16" name="Text 13"/>
          <p:cNvSpPr/>
          <p:nvPr/>
        </p:nvSpPr>
        <p:spPr>
          <a:xfrm>
            <a:off x="4334351" y="5328761"/>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Óxidos de azufre (SOx)</a:t>
            </a:r>
            <a:endParaRPr lang="en-US" sz="600" dirty="0"/>
          </a:p>
        </p:txBody>
      </p:sp>
      <p:sp>
        <p:nvSpPr>
          <p:cNvPr id="17" name="Text 14"/>
          <p:cNvSpPr/>
          <p:nvPr/>
        </p:nvSpPr>
        <p:spPr>
          <a:xfrm>
            <a:off x="6079927" y="5328761"/>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39,1</a:t>
            </a:r>
            <a:endParaRPr lang="en-US" sz="600" dirty="0"/>
          </a:p>
        </p:txBody>
      </p:sp>
      <p:sp>
        <p:nvSpPr>
          <p:cNvPr id="18" name="Shape 15"/>
          <p:cNvSpPr/>
          <p:nvPr/>
        </p:nvSpPr>
        <p:spPr>
          <a:xfrm>
            <a:off x="3245168" y="5462230"/>
            <a:ext cx="3858578" cy="171569"/>
          </a:xfrm>
          <a:prstGeom prst="rect">
            <a:avLst/>
          </a:prstGeom>
          <a:solidFill>
            <a:srgbClr val="FFFFFF">
              <a:alpha val="4000"/>
            </a:srgbClr>
          </a:solidFill>
          <a:ln/>
        </p:spPr>
        <p:txBody>
          <a:bodyPr/>
          <a:lstStyle/>
          <a:p>
            <a:endParaRPr lang="es-ES"/>
          </a:p>
        </p:txBody>
      </p:sp>
      <p:sp>
        <p:nvSpPr>
          <p:cNvPr id="19" name="Text 16"/>
          <p:cNvSpPr/>
          <p:nvPr/>
        </p:nvSpPr>
        <p:spPr>
          <a:xfrm>
            <a:off x="3343632" y="5500330"/>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030402</a:t>
            </a:r>
            <a:endParaRPr lang="en-US" sz="600" dirty="0"/>
          </a:p>
        </p:txBody>
      </p:sp>
      <p:sp>
        <p:nvSpPr>
          <p:cNvPr id="20" name="Text 17"/>
          <p:cNvSpPr/>
          <p:nvPr/>
        </p:nvSpPr>
        <p:spPr>
          <a:xfrm>
            <a:off x="4334351" y="5500330"/>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Óxidos de nitrógeno (NOx)</a:t>
            </a:r>
            <a:endParaRPr lang="en-US" sz="600" dirty="0"/>
          </a:p>
        </p:txBody>
      </p:sp>
      <p:sp>
        <p:nvSpPr>
          <p:cNvPr id="21" name="Text 18"/>
          <p:cNvSpPr/>
          <p:nvPr/>
        </p:nvSpPr>
        <p:spPr>
          <a:xfrm>
            <a:off x="6079927" y="5500330"/>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199,7</a:t>
            </a:r>
            <a:endParaRPr lang="en-US" sz="600" dirty="0"/>
          </a:p>
        </p:txBody>
      </p:sp>
      <p:sp>
        <p:nvSpPr>
          <p:cNvPr id="22" name="Shape 19"/>
          <p:cNvSpPr/>
          <p:nvPr/>
        </p:nvSpPr>
        <p:spPr>
          <a:xfrm>
            <a:off x="3245168" y="5633799"/>
            <a:ext cx="3858578" cy="171569"/>
          </a:xfrm>
          <a:prstGeom prst="rect">
            <a:avLst/>
          </a:prstGeom>
          <a:solidFill>
            <a:srgbClr val="000000">
              <a:alpha val="4000"/>
            </a:srgbClr>
          </a:solidFill>
          <a:ln/>
        </p:spPr>
        <p:txBody>
          <a:bodyPr/>
          <a:lstStyle/>
          <a:p>
            <a:endParaRPr lang="es-ES"/>
          </a:p>
        </p:txBody>
      </p:sp>
      <p:sp>
        <p:nvSpPr>
          <p:cNvPr id="23" name="Text 20"/>
          <p:cNvSpPr/>
          <p:nvPr/>
        </p:nvSpPr>
        <p:spPr>
          <a:xfrm>
            <a:off x="3343632" y="5671899"/>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030403</a:t>
            </a:r>
            <a:endParaRPr lang="en-US" sz="600" dirty="0"/>
          </a:p>
        </p:txBody>
      </p:sp>
      <p:sp>
        <p:nvSpPr>
          <p:cNvPr id="24" name="Text 21"/>
          <p:cNvSpPr/>
          <p:nvPr/>
        </p:nvSpPr>
        <p:spPr>
          <a:xfrm>
            <a:off x="4334351" y="5671899"/>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Monóxido de carbono (CO)</a:t>
            </a:r>
            <a:endParaRPr lang="en-US" sz="600" dirty="0"/>
          </a:p>
        </p:txBody>
      </p:sp>
      <p:sp>
        <p:nvSpPr>
          <p:cNvPr id="25" name="Text 22"/>
          <p:cNvSpPr/>
          <p:nvPr/>
        </p:nvSpPr>
        <p:spPr>
          <a:xfrm>
            <a:off x="6079927" y="5671899"/>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31,0</a:t>
            </a:r>
            <a:endParaRPr lang="en-US" sz="600" dirty="0"/>
          </a:p>
        </p:txBody>
      </p:sp>
      <p:sp>
        <p:nvSpPr>
          <p:cNvPr id="26" name="Shape 23"/>
          <p:cNvSpPr/>
          <p:nvPr/>
        </p:nvSpPr>
        <p:spPr>
          <a:xfrm>
            <a:off x="3245168" y="5805368"/>
            <a:ext cx="3858578" cy="171569"/>
          </a:xfrm>
          <a:prstGeom prst="rect">
            <a:avLst/>
          </a:prstGeom>
          <a:solidFill>
            <a:srgbClr val="FFFFFF">
              <a:alpha val="4000"/>
            </a:srgbClr>
          </a:solidFill>
          <a:ln/>
        </p:spPr>
        <p:txBody>
          <a:bodyPr/>
          <a:lstStyle/>
          <a:p>
            <a:endParaRPr lang="es-ES"/>
          </a:p>
        </p:txBody>
      </p:sp>
      <p:sp>
        <p:nvSpPr>
          <p:cNvPr id="27" name="Text 24"/>
          <p:cNvSpPr/>
          <p:nvPr/>
        </p:nvSpPr>
        <p:spPr>
          <a:xfrm>
            <a:off x="3343632" y="5843468"/>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030404</a:t>
            </a:r>
            <a:endParaRPr lang="en-US" sz="600" dirty="0"/>
          </a:p>
        </p:txBody>
      </p:sp>
      <p:sp>
        <p:nvSpPr>
          <p:cNvPr id="28" name="Text 25"/>
          <p:cNvSpPr/>
          <p:nvPr/>
        </p:nvSpPr>
        <p:spPr>
          <a:xfrm>
            <a:off x="4334351" y="5843468"/>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Dióxido de carbono (CO₂)</a:t>
            </a:r>
            <a:endParaRPr lang="en-US" sz="600" dirty="0"/>
          </a:p>
        </p:txBody>
      </p:sp>
      <p:sp>
        <p:nvSpPr>
          <p:cNvPr id="29" name="Text 26"/>
          <p:cNvSpPr/>
          <p:nvPr/>
        </p:nvSpPr>
        <p:spPr>
          <a:xfrm>
            <a:off x="6079927" y="5843468"/>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180.485,3</a:t>
            </a:r>
            <a:endParaRPr lang="en-US" sz="600" dirty="0"/>
          </a:p>
        </p:txBody>
      </p:sp>
      <p:sp>
        <p:nvSpPr>
          <p:cNvPr id="30" name="Shape 27"/>
          <p:cNvSpPr/>
          <p:nvPr/>
        </p:nvSpPr>
        <p:spPr>
          <a:xfrm>
            <a:off x="3245168" y="5976938"/>
            <a:ext cx="3858578" cy="171569"/>
          </a:xfrm>
          <a:prstGeom prst="rect">
            <a:avLst/>
          </a:prstGeom>
          <a:solidFill>
            <a:srgbClr val="000000">
              <a:alpha val="4000"/>
            </a:srgbClr>
          </a:solidFill>
          <a:ln/>
        </p:spPr>
        <p:txBody>
          <a:bodyPr/>
          <a:lstStyle/>
          <a:p>
            <a:endParaRPr lang="es-ES"/>
          </a:p>
        </p:txBody>
      </p:sp>
      <p:sp>
        <p:nvSpPr>
          <p:cNvPr id="31" name="Text 28"/>
          <p:cNvSpPr/>
          <p:nvPr/>
        </p:nvSpPr>
        <p:spPr>
          <a:xfrm>
            <a:off x="3343632" y="6015037"/>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040406</a:t>
            </a:r>
            <a:endParaRPr lang="en-US" sz="600" dirty="0"/>
          </a:p>
        </p:txBody>
      </p:sp>
      <p:sp>
        <p:nvSpPr>
          <p:cNvPr id="32" name="Text 29"/>
          <p:cNvSpPr/>
          <p:nvPr/>
        </p:nvSpPr>
        <p:spPr>
          <a:xfrm>
            <a:off x="4334351" y="6015037"/>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Carbono orgánico total (COT)</a:t>
            </a:r>
            <a:endParaRPr lang="en-US" sz="600" dirty="0"/>
          </a:p>
        </p:txBody>
      </p:sp>
      <p:sp>
        <p:nvSpPr>
          <p:cNvPr id="33" name="Text 30"/>
          <p:cNvSpPr/>
          <p:nvPr/>
        </p:nvSpPr>
        <p:spPr>
          <a:xfrm>
            <a:off x="6079927" y="6015037"/>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58.031,93</a:t>
            </a:r>
            <a:endParaRPr lang="en-US" sz="600" dirty="0"/>
          </a:p>
        </p:txBody>
      </p:sp>
      <p:sp>
        <p:nvSpPr>
          <p:cNvPr id="34" name="Shape 31"/>
          <p:cNvSpPr/>
          <p:nvPr/>
        </p:nvSpPr>
        <p:spPr>
          <a:xfrm>
            <a:off x="3245168" y="6148507"/>
            <a:ext cx="3858578" cy="171569"/>
          </a:xfrm>
          <a:prstGeom prst="rect">
            <a:avLst/>
          </a:prstGeom>
          <a:solidFill>
            <a:srgbClr val="FFFFFF">
              <a:alpha val="4000"/>
            </a:srgbClr>
          </a:solidFill>
          <a:ln/>
        </p:spPr>
        <p:txBody>
          <a:bodyPr/>
          <a:lstStyle/>
          <a:p>
            <a:endParaRPr lang="es-ES"/>
          </a:p>
        </p:txBody>
      </p:sp>
      <p:sp>
        <p:nvSpPr>
          <p:cNvPr id="35" name="Text 32"/>
          <p:cNvSpPr/>
          <p:nvPr/>
        </p:nvSpPr>
        <p:spPr>
          <a:xfrm>
            <a:off x="3343632" y="6186607"/>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060101</a:t>
            </a:r>
            <a:endParaRPr lang="en-US" sz="600" dirty="0"/>
          </a:p>
        </p:txBody>
      </p:sp>
      <p:sp>
        <p:nvSpPr>
          <p:cNvPr id="36" name="Text 33"/>
          <p:cNvSpPr/>
          <p:nvPr/>
        </p:nvSpPr>
        <p:spPr>
          <a:xfrm>
            <a:off x="4334351" y="6186607"/>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PM10 (partículas fracción respirable)</a:t>
            </a:r>
            <a:endParaRPr lang="en-US" sz="600" dirty="0"/>
          </a:p>
        </p:txBody>
      </p:sp>
      <p:sp>
        <p:nvSpPr>
          <p:cNvPr id="37" name="Text 34"/>
          <p:cNvSpPr/>
          <p:nvPr/>
        </p:nvSpPr>
        <p:spPr>
          <a:xfrm>
            <a:off x="6079927" y="6186607"/>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1,4</a:t>
            </a:r>
            <a:endParaRPr lang="en-US" sz="600" dirty="0"/>
          </a:p>
        </p:txBody>
      </p:sp>
      <p:sp>
        <p:nvSpPr>
          <p:cNvPr id="38" name="Shape 35"/>
          <p:cNvSpPr/>
          <p:nvPr/>
        </p:nvSpPr>
        <p:spPr>
          <a:xfrm>
            <a:off x="3245168" y="6320076"/>
            <a:ext cx="3858578" cy="171569"/>
          </a:xfrm>
          <a:prstGeom prst="rect">
            <a:avLst/>
          </a:prstGeom>
          <a:solidFill>
            <a:srgbClr val="000000">
              <a:alpha val="4000"/>
            </a:srgbClr>
          </a:solidFill>
          <a:ln/>
        </p:spPr>
        <p:txBody>
          <a:bodyPr/>
          <a:lstStyle/>
          <a:p>
            <a:endParaRPr lang="es-ES"/>
          </a:p>
        </p:txBody>
      </p:sp>
      <p:sp>
        <p:nvSpPr>
          <p:cNvPr id="39" name="Text 36"/>
          <p:cNvSpPr/>
          <p:nvPr/>
        </p:nvSpPr>
        <p:spPr>
          <a:xfrm>
            <a:off x="3343632" y="6358176"/>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070102</a:t>
            </a:r>
            <a:endParaRPr lang="en-US" sz="600" dirty="0"/>
          </a:p>
        </p:txBody>
      </p:sp>
      <p:sp>
        <p:nvSpPr>
          <p:cNvPr id="40" name="Text 37"/>
          <p:cNvSpPr/>
          <p:nvPr/>
        </p:nvSpPr>
        <p:spPr>
          <a:xfrm>
            <a:off x="4334351" y="6358176"/>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Óxido nitroso (N₂O)</a:t>
            </a:r>
            <a:endParaRPr lang="en-US" sz="600" dirty="0"/>
          </a:p>
        </p:txBody>
      </p:sp>
      <p:sp>
        <p:nvSpPr>
          <p:cNvPr id="41" name="Text 38"/>
          <p:cNvSpPr/>
          <p:nvPr/>
        </p:nvSpPr>
        <p:spPr>
          <a:xfrm>
            <a:off x="6079927" y="6358176"/>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2,8</a:t>
            </a:r>
            <a:endParaRPr lang="en-US" sz="600" dirty="0"/>
          </a:p>
        </p:txBody>
      </p:sp>
      <p:sp>
        <p:nvSpPr>
          <p:cNvPr id="42" name="Shape 39"/>
          <p:cNvSpPr/>
          <p:nvPr/>
        </p:nvSpPr>
        <p:spPr>
          <a:xfrm>
            <a:off x="3245168" y="6491645"/>
            <a:ext cx="3858578" cy="171569"/>
          </a:xfrm>
          <a:prstGeom prst="rect">
            <a:avLst/>
          </a:prstGeom>
          <a:solidFill>
            <a:srgbClr val="FFFFFF">
              <a:alpha val="4000"/>
            </a:srgbClr>
          </a:solidFill>
          <a:ln/>
        </p:spPr>
        <p:txBody>
          <a:bodyPr/>
          <a:lstStyle/>
          <a:p>
            <a:endParaRPr lang="es-ES"/>
          </a:p>
        </p:txBody>
      </p:sp>
      <p:sp>
        <p:nvSpPr>
          <p:cNvPr id="43" name="Text 40"/>
          <p:cNvSpPr/>
          <p:nvPr/>
        </p:nvSpPr>
        <p:spPr>
          <a:xfrm>
            <a:off x="3343632" y="6529745"/>
            <a:ext cx="786646"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070105</a:t>
            </a:r>
            <a:endParaRPr lang="en-US" sz="600" dirty="0"/>
          </a:p>
        </p:txBody>
      </p:sp>
      <p:sp>
        <p:nvSpPr>
          <p:cNvPr id="44" name="Text 41"/>
          <p:cNvSpPr/>
          <p:nvPr/>
        </p:nvSpPr>
        <p:spPr>
          <a:xfrm>
            <a:off x="4334351" y="6529745"/>
            <a:ext cx="1541502"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Metano (CH₄)</a:t>
            </a:r>
            <a:endParaRPr lang="en-US" sz="600" dirty="0"/>
          </a:p>
        </p:txBody>
      </p:sp>
      <p:sp>
        <p:nvSpPr>
          <p:cNvPr id="45" name="Text 42"/>
          <p:cNvSpPr/>
          <p:nvPr/>
        </p:nvSpPr>
        <p:spPr>
          <a:xfrm>
            <a:off x="6079927" y="6529745"/>
            <a:ext cx="925592"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3,8</a:t>
            </a:r>
            <a:endParaRPr lang="en-US" sz="600" dirty="0"/>
          </a:p>
        </p:txBody>
      </p:sp>
      <p:sp>
        <p:nvSpPr>
          <p:cNvPr id="46" name="Text 43"/>
          <p:cNvSpPr/>
          <p:nvPr/>
        </p:nvSpPr>
        <p:spPr>
          <a:xfrm>
            <a:off x="7358539" y="4481632"/>
            <a:ext cx="4041696" cy="477202"/>
          </a:xfrm>
          <a:prstGeom prst="rect">
            <a:avLst/>
          </a:prstGeom>
          <a:noFill/>
          <a:ln/>
        </p:spPr>
        <p:txBody>
          <a:bodyPr wrap="square" lIns="0" tIns="0" rIns="0" bIns="0" rtlCol="0" anchor="t"/>
          <a:lstStyle/>
          <a:p>
            <a:pPr marL="0" indent="0" algn="l">
              <a:lnSpc>
                <a:spcPts val="900"/>
              </a:lnSpc>
              <a:buNone/>
            </a:pPr>
            <a:r>
              <a:rPr lang="en-US" sz="750" dirty="0">
                <a:solidFill>
                  <a:srgbClr val="384653"/>
                </a:solidFill>
                <a:latin typeface="Montserrat" pitchFamily="34" charset="0"/>
                <a:ea typeface="Montserrat" pitchFamily="34" charset="-122"/>
                <a:cs typeface="Montserrat" pitchFamily="34" charset="-120"/>
              </a:rPr>
              <a:t>En el ejercicio 2024, de acuerdo al programa de vigilancia ambiental, PLASTIGAUR ha realizado un seguimiento de las emisiones atmosféricas provenientes de las impresoras (RTO), alcanzándose unos resultados dentro de los límites legales. Estos datos no son todavía públicos.</a:t>
            </a:r>
            <a:endParaRPr lang="en-US" sz="750" dirty="0"/>
          </a:p>
        </p:txBody>
      </p:sp>
      <p:sp>
        <p:nvSpPr>
          <p:cNvPr id="47" name="Text 44"/>
          <p:cNvSpPr/>
          <p:nvPr/>
        </p:nvSpPr>
        <p:spPr>
          <a:xfrm>
            <a:off x="7358539" y="5004554"/>
            <a:ext cx="4041696" cy="238601"/>
          </a:xfrm>
          <a:prstGeom prst="rect">
            <a:avLst/>
          </a:prstGeom>
          <a:noFill/>
          <a:ln/>
        </p:spPr>
        <p:txBody>
          <a:bodyPr wrap="square" lIns="0" tIns="0" rIns="0" bIns="0" rtlCol="0" anchor="t"/>
          <a:lstStyle/>
          <a:p>
            <a:pPr marL="0" indent="0" algn="l">
              <a:lnSpc>
                <a:spcPts val="900"/>
              </a:lnSpc>
              <a:buNone/>
            </a:pPr>
            <a:r>
              <a:rPr lang="en-US" sz="750" dirty="0">
                <a:solidFill>
                  <a:srgbClr val="384653"/>
                </a:solidFill>
                <a:latin typeface="Montserrat" pitchFamily="34" charset="0"/>
                <a:ea typeface="Montserrat" pitchFamily="34" charset="-122"/>
                <a:cs typeface="Montserrat" pitchFamily="34" charset="-120"/>
              </a:rPr>
              <a:t>Todos los parámetros se encuentran </a:t>
            </a:r>
            <a:r>
              <a:rPr lang="en-US" sz="750" b="1" dirty="0">
                <a:solidFill>
                  <a:srgbClr val="384653"/>
                </a:solidFill>
                <a:latin typeface="Montserrat" pitchFamily="34" charset="0"/>
                <a:ea typeface="Montserrat" pitchFamily="34" charset="-122"/>
                <a:cs typeface="Montserrat" pitchFamily="34" charset="-120"/>
              </a:rPr>
              <a:t>muy por debajo de los límites legales</a:t>
            </a:r>
            <a:r>
              <a:rPr lang="en-US" sz="750" dirty="0">
                <a:solidFill>
                  <a:srgbClr val="384653"/>
                </a:solidFill>
                <a:latin typeface="Montserrat" pitchFamily="34" charset="0"/>
                <a:ea typeface="Montserrat" pitchFamily="34" charset="-122"/>
                <a:cs typeface="Montserrat" pitchFamily="34" charset="-120"/>
              </a:rPr>
              <a:t>, confirmando la eficacia de los sistemas de control.</a:t>
            </a:r>
            <a:endParaRPr lang="en-US" sz="750" dirty="0"/>
          </a:p>
        </p:txBody>
      </p:sp>
      <p:sp>
        <p:nvSpPr>
          <p:cNvPr id="48" name="Shape 45"/>
          <p:cNvSpPr/>
          <p:nvPr/>
        </p:nvSpPr>
        <p:spPr>
          <a:xfrm>
            <a:off x="7358539" y="5300424"/>
            <a:ext cx="4041696" cy="1082993"/>
          </a:xfrm>
          <a:prstGeom prst="roundRect">
            <a:avLst>
              <a:gd name="adj" fmla="val 13608"/>
            </a:avLst>
          </a:prstGeom>
          <a:noFill/>
          <a:ln w="7620">
            <a:solidFill>
              <a:srgbClr val="000000">
                <a:alpha val="8000"/>
              </a:srgbClr>
            </a:solidFill>
            <a:prstDash val="solid"/>
          </a:ln>
        </p:spPr>
        <p:txBody>
          <a:bodyPr/>
          <a:lstStyle/>
          <a:p>
            <a:endParaRPr lang="es-ES"/>
          </a:p>
        </p:txBody>
      </p:sp>
      <p:sp>
        <p:nvSpPr>
          <p:cNvPr id="49" name="Shape 46"/>
          <p:cNvSpPr/>
          <p:nvPr/>
        </p:nvSpPr>
        <p:spPr>
          <a:xfrm>
            <a:off x="7366159" y="5308044"/>
            <a:ext cx="4026456" cy="266938"/>
          </a:xfrm>
          <a:prstGeom prst="rect">
            <a:avLst/>
          </a:prstGeom>
          <a:solidFill>
            <a:srgbClr val="FFFFFF">
              <a:alpha val="4000"/>
            </a:srgbClr>
          </a:solidFill>
          <a:ln/>
        </p:spPr>
        <p:txBody>
          <a:bodyPr/>
          <a:lstStyle/>
          <a:p>
            <a:endParaRPr lang="es-ES"/>
          </a:p>
        </p:txBody>
      </p:sp>
      <p:sp>
        <p:nvSpPr>
          <p:cNvPr id="50" name="Text 47"/>
          <p:cNvSpPr/>
          <p:nvPr/>
        </p:nvSpPr>
        <p:spPr>
          <a:xfrm>
            <a:off x="7464623" y="5346144"/>
            <a:ext cx="806291" cy="95369"/>
          </a:xfrm>
          <a:prstGeom prst="rect">
            <a:avLst/>
          </a:prstGeom>
          <a:noFill/>
          <a:ln/>
        </p:spPr>
        <p:txBody>
          <a:bodyPr wrap="none" lIns="0" tIns="0" rIns="0" bIns="0" rtlCol="0" anchor="t"/>
          <a:lstStyle/>
          <a:p>
            <a:pPr marL="0" indent="0" algn="l">
              <a:lnSpc>
                <a:spcPts val="750"/>
              </a:lnSpc>
              <a:buNone/>
            </a:pPr>
            <a:r>
              <a:rPr lang="en-US" sz="600" b="1" dirty="0">
                <a:solidFill>
                  <a:srgbClr val="384653"/>
                </a:solidFill>
                <a:latin typeface="Montserrat" pitchFamily="34" charset="0"/>
                <a:ea typeface="Montserrat" pitchFamily="34" charset="-122"/>
                <a:cs typeface="Montserrat" pitchFamily="34" charset="-120"/>
              </a:rPr>
              <a:t>Foco</a:t>
            </a:r>
            <a:endParaRPr lang="en-US" sz="600" dirty="0"/>
          </a:p>
        </p:txBody>
      </p:sp>
      <p:sp>
        <p:nvSpPr>
          <p:cNvPr id="51" name="Text 48"/>
          <p:cNvSpPr/>
          <p:nvPr/>
        </p:nvSpPr>
        <p:spPr>
          <a:xfrm>
            <a:off x="8474988" y="5346144"/>
            <a:ext cx="802481" cy="95369"/>
          </a:xfrm>
          <a:prstGeom prst="rect">
            <a:avLst/>
          </a:prstGeom>
          <a:noFill/>
          <a:ln/>
        </p:spPr>
        <p:txBody>
          <a:bodyPr wrap="none" lIns="0" tIns="0" rIns="0" bIns="0" rtlCol="0" anchor="t"/>
          <a:lstStyle/>
          <a:p>
            <a:pPr marL="0" indent="0" algn="l">
              <a:lnSpc>
                <a:spcPts val="750"/>
              </a:lnSpc>
              <a:buNone/>
            </a:pPr>
            <a:r>
              <a:rPr lang="en-US" sz="600" b="1" dirty="0">
                <a:solidFill>
                  <a:srgbClr val="384653"/>
                </a:solidFill>
                <a:latin typeface="Montserrat" pitchFamily="34" charset="0"/>
                <a:ea typeface="Montserrat" pitchFamily="34" charset="-122"/>
                <a:cs typeface="Montserrat" pitchFamily="34" charset="-120"/>
              </a:rPr>
              <a:t>Dato Medición</a:t>
            </a:r>
            <a:endParaRPr lang="en-US" sz="600" dirty="0"/>
          </a:p>
        </p:txBody>
      </p:sp>
      <p:sp>
        <p:nvSpPr>
          <p:cNvPr id="52" name="Text 49"/>
          <p:cNvSpPr/>
          <p:nvPr/>
        </p:nvSpPr>
        <p:spPr>
          <a:xfrm>
            <a:off x="9481542" y="5346144"/>
            <a:ext cx="802481" cy="95369"/>
          </a:xfrm>
          <a:prstGeom prst="rect">
            <a:avLst/>
          </a:prstGeom>
          <a:noFill/>
          <a:ln/>
        </p:spPr>
        <p:txBody>
          <a:bodyPr wrap="none" lIns="0" tIns="0" rIns="0" bIns="0" rtlCol="0" anchor="t"/>
          <a:lstStyle/>
          <a:p>
            <a:pPr marL="0" indent="0" algn="l">
              <a:lnSpc>
                <a:spcPts val="750"/>
              </a:lnSpc>
              <a:buNone/>
            </a:pPr>
            <a:r>
              <a:rPr lang="en-US" sz="600" b="1" dirty="0">
                <a:solidFill>
                  <a:srgbClr val="384653"/>
                </a:solidFill>
                <a:latin typeface="Montserrat" pitchFamily="34" charset="0"/>
                <a:ea typeface="Montserrat" pitchFamily="34" charset="-122"/>
                <a:cs typeface="Montserrat" pitchFamily="34" charset="-120"/>
              </a:rPr>
              <a:t>Limites legales AAI</a:t>
            </a:r>
            <a:endParaRPr lang="en-US" sz="600" dirty="0"/>
          </a:p>
        </p:txBody>
      </p:sp>
      <p:sp>
        <p:nvSpPr>
          <p:cNvPr id="53" name="Text 50"/>
          <p:cNvSpPr/>
          <p:nvPr/>
        </p:nvSpPr>
        <p:spPr>
          <a:xfrm>
            <a:off x="10488097" y="5346144"/>
            <a:ext cx="806291" cy="190738"/>
          </a:xfrm>
          <a:prstGeom prst="rect">
            <a:avLst/>
          </a:prstGeom>
          <a:noFill/>
          <a:ln/>
        </p:spPr>
        <p:txBody>
          <a:bodyPr wrap="square" lIns="0" tIns="0" rIns="0" bIns="0" rtlCol="0" anchor="t"/>
          <a:lstStyle/>
          <a:p>
            <a:pPr marL="0" indent="0" algn="l">
              <a:lnSpc>
                <a:spcPts val="750"/>
              </a:lnSpc>
              <a:buNone/>
            </a:pPr>
            <a:r>
              <a:rPr lang="en-US" sz="600" b="1" dirty="0">
                <a:solidFill>
                  <a:srgbClr val="384653"/>
                </a:solidFill>
                <a:latin typeface="Montserrat" pitchFamily="34" charset="0"/>
                <a:ea typeface="Montserrat" pitchFamily="34" charset="-122"/>
                <a:cs typeface="Montserrat" pitchFamily="34" charset="-120"/>
              </a:rPr>
              <a:t>Resultado Ultimo Control</a:t>
            </a:r>
            <a:endParaRPr lang="en-US" sz="600" dirty="0"/>
          </a:p>
        </p:txBody>
      </p:sp>
      <p:sp>
        <p:nvSpPr>
          <p:cNvPr id="54" name="Shape 51"/>
          <p:cNvSpPr/>
          <p:nvPr/>
        </p:nvSpPr>
        <p:spPr>
          <a:xfrm>
            <a:off x="7366159" y="5574983"/>
            <a:ext cx="4026456" cy="266938"/>
          </a:xfrm>
          <a:prstGeom prst="rect">
            <a:avLst/>
          </a:prstGeom>
          <a:solidFill>
            <a:srgbClr val="000000">
              <a:alpha val="4000"/>
            </a:srgbClr>
          </a:solidFill>
          <a:ln/>
        </p:spPr>
        <p:txBody>
          <a:bodyPr/>
          <a:lstStyle/>
          <a:p>
            <a:endParaRPr lang="es-ES"/>
          </a:p>
        </p:txBody>
      </p:sp>
      <p:sp>
        <p:nvSpPr>
          <p:cNvPr id="55" name="Text 52"/>
          <p:cNvSpPr/>
          <p:nvPr/>
        </p:nvSpPr>
        <p:spPr>
          <a:xfrm>
            <a:off x="7464623" y="5613083"/>
            <a:ext cx="80629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Impresoras (RTO)</a:t>
            </a:r>
            <a:endParaRPr lang="en-US" sz="600" dirty="0"/>
          </a:p>
        </p:txBody>
      </p:sp>
      <p:sp>
        <p:nvSpPr>
          <p:cNvPr id="56" name="Text 53"/>
          <p:cNvSpPr/>
          <p:nvPr/>
        </p:nvSpPr>
        <p:spPr>
          <a:xfrm>
            <a:off x="8474988" y="5613083"/>
            <a:ext cx="802481" cy="190738"/>
          </a:xfrm>
          <a:prstGeom prst="rect">
            <a:avLst/>
          </a:prstGeom>
          <a:noFill/>
          <a:ln/>
        </p:spPr>
        <p:txBody>
          <a:bodyPr wrap="squar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Carrbono orgánico total (COT)</a:t>
            </a:r>
            <a:endParaRPr lang="en-US" sz="600" dirty="0"/>
          </a:p>
        </p:txBody>
      </p:sp>
      <p:sp>
        <p:nvSpPr>
          <p:cNvPr id="57" name="Text 54"/>
          <p:cNvSpPr/>
          <p:nvPr/>
        </p:nvSpPr>
        <p:spPr>
          <a:xfrm>
            <a:off x="9481542" y="5613083"/>
            <a:ext cx="80248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20 mgC/Nm3</a:t>
            </a:r>
            <a:endParaRPr lang="en-US" sz="600" dirty="0"/>
          </a:p>
        </p:txBody>
      </p:sp>
      <p:sp>
        <p:nvSpPr>
          <p:cNvPr id="58" name="Text 55"/>
          <p:cNvSpPr/>
          <p:nvPr/>
        </p:nvSpPr>
        <p:spPr>
          <a:xfrm>
            <a:off x="10488097" y="5613083"/>
            <a:ext cx="80629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3,6 mgC/Nm3</a:t>
            </a:r>
            <a:endParaRPr lang="en-US" sz="600" dirty="0"/>
          </a:p>
        </p:txBody>
      </p:sp>
      <p:sp>
        <p:nvSpPr>
          <p:cNvPr id="59" name="Shape 56"/>
          <p:cNvSpPr/>
          <p:nvPr/>
        </p:nvSpPr>
        <p:spPr>
          <a:xfrm>
            <a:off x="7366159" y="5841921"/>
            <a:ext cx="4026456" cy="266938"/>
          </a:xfrm>
          <a:prstGeom prst="rect">
            <a:avLst/>
          </a:prstGeom>
          <a:solidFill>
            <a:srgbClr val="FFFFFF">
              <a:alpha val="4000"/>
            </a:srgbClr>
          </a:solidFill>
          <a:ln/>
        </p:spPr>
        <p:txBody>
          <a:bodyPr/>
          <a:lstStyle/>
          <a:p>
            <a:endParaRPr lang="es-ES"/>
          </a:p>
        </p:txBody>
      </p:sp>
      <p:sp>
        <p:nvSpPr>
          <p:cNvPr id="60" name="Text 57"/>
          <p:cNvSpPr/>
          <p:nvPr/>
        </p:nvSpPr>
        <p:spPr>
          <a:xfrm>
            <a:off x="8471178" y="5880021"/>
            <a:ext cx="806291" cy="190738"/>
          </a:xfrm>
          <a:prstGeom prst="rect">
            <a:avLst/>
          </a:prstGeom>
          <a:noFill/>
          <a:ln/>
        </p:spPr>
        <p:txBody>
          <a:bodyPr wrap="squar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Monoxido de carbono (CO)</a:t>
            </a:r>
            <a:endParaRPr lang="en-US" sz="600" dirty="0"/>
          </a:p>
        </p:txBody>
      </p:sp>
      <p:sp>
        <p:nvSpPr>
          <p:cNvPr id="61" name="Text 58"/>
          <p:cNvSpPr/>
          <p:nvPr/>
        </p:nvSpPr>
        <p:spPr>
          <a:xfrm>
            <a:off x="9481542" y="5880021"/>
            <a:ext cx="80248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150 mg/Nm3</a:t>
            </a:r>
            <a:endParaRPr lang="en-US" sz="600" dirty="0"/>
          </a:p>
        </p:txBody>
      </p:sp>
      <p:sp>
        <p:nvSpPr>
          <p:cNvPr id="62" name="Text 59"/>
          <p:cNvSpPr/>
          <p:nvPr/>
        </p:nvSpPr>
        <p:spPr>
          <a:xfrm>
            <a:off x="10488097" y="5880021"/>
            <a:ext cx="80629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3,4 mg/Nm3</a:t>
            </a:r>
            <a:endParaRPr lang="en-US" sz="600" dirty="0"/>
          </a:p>
        </p:txBody>
      </p:sp>
      <p:sp>
        <p:nvSpPr>
          <p:cNvPr id="63" name="Shape 60"/>
          <p:cNvSpPr/>
          <p:nvPr/>
        </p:nvSpPr>
        <p:spPr>
          <a:xfrm>
            <a:off x="7366159" y="6108859"/>
            <a:ext cx="4026456" cy="266938"/>
          </a:xfrm>
          <a:prstGeom prst="rect">
            <a:avLst/>
          </a:prstGeom>
          <a:solidFill>
            <a:srgbClr val="000000">
              <a:alpha val="4000"/>
            </a:srgbClr>
          </a:solidFill>
          <a:ln/>
        </p:spPr>
        <p:txBody>
          <a:bodyPr/>
          <a:lstStyle/>
          <a:p>
            <a:endParaRPr lang="es-ES"/>
          </a:p>
        </p:txBody>
      </p:sp>
      <p:sp>
        <p:nvSpPr>
          <p:cNvPr id="64" name="Text 61"/>
          <p:cNvSpPr/>
          <p:nvPr/>
        </p:nvSpPr>
        <p:spPr>
          <a:xfrm>
            <a:off x="8471178" y="6146959"/>
            <a:ext cx="806291" cy="190738"/>
          </a:xfrm>
          <a:prstGeom prst="rect">
            <a:avLst/>
          </a:prstGeom>
          <a:noFill/>
          <a:ln/>
        </p:spPr>
        <p:txBody>
          <a:bodyPr wrap="squar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Oxidos de Nitrógeno</a:t>
            </a:r>
            <a:endParaRPr lang="en-US" sz="600" dirty="0"/>
          </a:p>
        </p:txBody>
      </p:sp>
      <p:sp>
        <p:nvSpPr>
          <p:cNvPr id="65" name="Text 62"/>
          <p:cNvSpPr/>
          <p:nvPr/>
        </p:nvSpPr>
        <p:spPr>
          <a:xfrm>
            <a:off x="9481542" y="6146959"/>
            <a:ext cx="80248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130 mg/Nm3</a:t>
            </a:r>
            <a:endParaRPr lang="en-US" sz="600" dirty="0"/>
          </a:p>
        </p:txBody>
      </p:sp>
      <p:sp>
        <p:nvSpPr>
          <p:cNvPr id="66" name="Text 63"/>
          <p:cNvSpPr/>
          <p:nvPr/>
        </p:nvSpPr>
        <p:spPr>
          <a:xfrm>
            <a:off x="10488097" y="6146959"/>
            <a:ext cx="806291" cy="95369"/>
          </a:xfrm>
          <a:prstGeom prst="rect">
            <a:avLst/>
          </a:prstGeom>
          <a:noFill/>
          <a:ln/>
        </p:spPr>
        <p:txBody>
          <a:bodyPr wrap="none" lIns="0" tIns="0" rIns="0" bIns="0" rtlCol="0" anchor="t"/>
          <a:lstStyle/>
          <a:p>
            <a:pPr marL="0" indent="0" algn="l">
              <a:lnSpc>
                <a:spcPts val="750"/>
              </a:lnSpc>
              <a:buNone/>
            </a:pPr>
            <a:r>
              <a:rPr lang="en-US" sz="600" dirty="0">
                <a:solidFill>
                  <a:srgbClr val="384653"/>
                </a:solidFill>
                <a:latin typeface="Montserrat" pitchFamily="34" charset="0"/>
                <a:ea typeface="Montserrat" pitchFamily="34" charset="-122"/>
                <a:cs typeface="Montserrat" pitchFamily="34" charset="-120"/>
              </a:rPr>
              <a:t>23,7 mg/Nm3</a:t>
            </a:r>
            <a:endParaRPr lang="en-US" sz="600" dirty="0"/>
          </a:p>
        </p:txBody>
      </p:sp>
      <p:sp>
        <p:nvSpPr>
          <p:cNvPr id="67" name="Text 64"/>
          <p:cNvSpPr/>
          <p:nvPr/>
        </p:nvSpPr>
        <p:spPr>
          <a:xfrm>
            <a:off x="3237548" y="6785372"/>
            <a:ext cx="8155186" cy="95369"/>
          </a:xfrm>
          <a:prstGeom prst="rect">
            <a:avLst/>
          </a:prstGeom>
          <a:noFill/>
          <a:ln/>
        </p:spPr>
        <p:txBody>
          <a:bodyPr wrap="none" lIns="0" tIns="0" rIns="0" bIns="0" rtlCol="0" anchor="t"/>
          <a:lstStyle/>
          <a:p>
            <a:pPr marL="0" indent="0" algn="r">
              <a:lnSpc>
                <a:spcPts val="750"/>
              </a:lnSpc>
              <a:buNone/>
            </a:pPr>
            <a:r>
              <a:rPr lang="en-US" sz="600" dirty="0">
                <a:solidFill>
                  <a:srgbClr val="384653"/>
                </a:solidFill>
                <a:latin typeface="Montserrat" pitchFamily="34" charset="0"/>
                <a:ea typeface="Montserrat" pitchFamily="34" charset="-122"/>
                <a:cs typeface="Montserrat" pitchFamily="34" charset="-120"/>
              </a:rPr>
              <a:t>Página 31</a:t>
            </a:r>
            <a:endParaRPr lang="en-US" sz="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327684" y="878205"/>
            <a:ext cx="2645450" cy="330637"/>
          </a:xfrm>
          <a:prstGeom prst="rect">
            <a:avLst/>
          </a:prstGeom>
          <a:noFill/>
          <a:ln/>
        </p:spPr>
        <p:txBody>
          <a:bodyPr wrap="none" lIns="0" tIns="0" rIns="0" bIns="0" rtlCol="0" anchor="t"/>
          <a:lstStyle/>
          <a:p>
            <a:pPr marL="0" indent="0" algn="l">
              <a:lnSpc>
                <a:spcPts val="2600"/>
              </a:lnSpc>
              <a:buNone/>
            </a:pPr>
            <a:endParaRPr lang="en-US" sz="2050" dirty="0"/>
          </a:p>
        </p:txBody>
      </p:sp>
      <p:sp>
        <p:nvSpPr>
          <p:cNvPr id="4" name="Shape 1"/>
          <p:cNvSpPr/>
          <p:nvPr/>
        </p:nvSpPr>
        <p:spPr>
          <a:xfrm>
            <a:off x="4327684" y="1682115"/>
            <a:ext cx="9632633" cy="2576989"/>
          </a:xfrm>
          <a:prstGeom prst="roundRect">
            <a:avLst>
              <a:gd name="adj" fmla="val 4258"/>
            </a:avLst>
          </a:prstGeom>
          <a:solidFill>
            <a:srgbClr val="FFFFFF"/>
          </a:solidFill>
          <a:ln/>
        </p:spPr>
        <p:txBody>
          <a:bodyPr/>
          <a:lstStyle/>
          <a:p>
            <a:endParaRPr lang="es-ES"/>
          </a:p>
        </p:txBody>
      </p:sp>
      <p:pic>
        <p:nvPicPr>
          <p:cNvPr id="5" name="Image 1" descr="preencoded.png"/>
          <p:cNvPicPr>
            <a:picLocks noChangeAspect="1"/>
          </p:cNvPicPr>
          <p:nvPr/>
        </p:nvPicPr>
        <p:blipFill>
          <a:blip r:embed="rId4"/>
          <a:stretch>
            <a:fillRect/>
          </a:stretch>
        </p:blipFill>
        <p:spPr>
          <a:xfrm>
            <a:off x="4327684" y="1659255"/>
            <a:ext cx="9632633" cy="91440"/>
          </a:xfrm>
          <a:prstGeom prst="rect">
            <a:avLst/>
          </a:prstGeom>
        </p:spPr>
      </p:pic>
      <p:pic>
        <p:nvPicPr>
          <p:cNvPr id="6" name="Image 2" descr="preencoded.png"/>
          <p:cNvPicPr>
            <a:picLocks noChangeAspect="1"/>
          </p:cNvPicPr>
          <p:nvPr/>
        </p:nvPicPr>
        <p:blipFill>
          <a:blip r:embed="rId5"/>
          <a:stretch>
            <a:fillRect/>
          </a:stretch>
        </p:blipFill>
        <p:spPr>
          <a:xfrm>
            <a:off x="8892719" y="1430893"/>
            <a:ext cx="502563" cy="502563"/>
          </a:xfrm>
          <a:prstGeom prst="rect">
            <a:avLst/>
          </a:prstGeom>
        </p:spPr>
      </p:pic>
      <p:pic>
        <p:nvPicPr>
          <p:cNvPr id="7"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43452" y="1581626"/>
            <a:ext cx="200978" cy="200978"/>
          </a:xfrm>
          <a:prstGeom prst="rect">
            <a:avLst/>
          </a:prstGeom>
        </p:spPr>
      </p:pic>
      <p:sp>
        <p:nvSpPr>
          <p:cNvPr id="8" name="Text 2"/>
          <p:cNvSpPr/>
          <p:nvPr/>
        </p:nvSpPr>
        <p:spPr>
          <a:xfrm>
            <a:off x="4518065" y="2100977"/>
            <a:ext cx="2204561" cy="275630"/>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Agua y Vertidos</a:t>
            </a:r>
            <a:endParaRPr lang="en-US" sz="1700" dirty="0"/>
          </a:p>
        </p:txBody>
      </p:sp>
      <p:sp>
        <p:nvSpPr>
          <p:cNvPr id="9" name="Text 3"/>
          <p:cNvSpPr/>
          <p:nvPr/>
        </p:nvSpPr>
        <p:spPr>
          <a:xfrm>
            <a:off x="4518065" y="2465427"/>
            <a:ext cx="9251871" cy="757238"/>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La Autorización Ambiental Integrada (AAI) regula el uso del agua en la instalación y establece condiciones generales orientadas a prevenir impactos sobre el medio acuático. Aunque no fija valores límite analíticos específicos para vertidos industriales, asegura un marco de prevención robusto.</a:t>
            </a:r>
            <a:endParaRPr lang="en-US" sz="1300" dirty="0"/>
          </a:p>
        </p:txBody>
      </p:sp>
      <p:sp>
        <p:nvSpPr>
          <p:cNvPr id="10" name="Text 4"/>
          <p:cNvSpPr/>
          <p:nvPr/>
        </p:nvSpPr>
        <p:spPr>
          <a:xfrm>
            <a:off x="4518065" y="3311485"/>
            <a:ext cx="9251871" cy="757238"/>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Durante el ejercicio 2024, no se han identificado vertidos directos al suelo ni incidentes relevantes asociados a la contaminación del mismo. Las aguas residuales generadas se gestionan conforme a las condiciones autorizadas y a los acuerdos establecidos con los gestores y entidades responsables del tratamiento.</a:t>
            </a:r>
            <a:endParaRPr lang="en-US" sz="1300" dirty="0"/>
          </a:p>
        </p:txBody>
      </p:sp>
      <p:sp>
        <p:nvSpPr>
          <p:cNvPr id="11" name="Shape 5"/>
          <p:cNvSpPr/>
          <p:nvPr/>
        </p:nvSpPr>
        <p:spPr>
          <a:xfrm>
            <a:off x="4327684" y="4658320"/>
            <a:ext cx="9632633" cy="2324576"/>
          </a:xfrm>
          <a:prstGeom prst="roundRect">
            <a:avLst>
              <a:gd name="adj" fmla="val 4720"/>
            </a:avLst>
          </a:prstGeom>
          <a:solidFill>
            <a:srgbClr val="FFFFFF"/>
          </a:solidFill>
          <a:ln/>
        </p:spPr>
        <p:txBody>
          <a:bodyPr/>
          <a:lstStyle/>
          <a:p>
            <a:endParaRPr lang="es-ES"/>
          </a:p>
        </p:txBody>
      </p:sp>
      <p:pic>
        <p:nvPicPr>
          <p:cNvPr id="12" name="Image 4" descr="preencoded.png"/>
          <p:cNvPicPr>
            <a:picLocks noChangeAspect="1"/>
          </p:cNvPicPr>
          <p:nvPr/>
        </p:nvPicPr>
        <p:blipFill>
          <a:blip r:embed="rId4"/>
          <a:stretch>
            <a:fillRect/>
          </a:stretch>
        </p:blipFill>
        <p:spPr>
          <a:xfrm>
            <a:off x="4327684" y="4635460"/>
            <a:ext cx="9632633" cy="91440"/>
          </a:xfrm>
          <a:prstGeom prst="rect">
            <a:avLst/>
          </a:prstGeom>
        </p:spPr>
      </p:pic>
      <p:pic>
        <p:nvPicPr>
          <p:cNvPr id="13" name="Image 5" descr="preencoded.png"/>
          <p:cNvPicPr>
            <a:picLocks noChangeAspect="1"/>
          </p:cNvPicPr>
          <p:nvPr/>
        </p:nvPicPr>
        <p:blipFill>
          <a:blip r:embed="rId5"/>
          <a:stretch>
            <a:fillRect/>
          </a:stretch>
        </p:blipFill>
        <p:spPr>
          <a:xfrm>
            <a:off x="8892719" y="4407098"/>
            <a:ext cx="502563" cy="502563"/>
          </a:xfrm>
          <a:prstGeom prst="rect">
            <a:avLst/>
          </a:prstGeom>
        </p:spPr>
      </p:pic>
      <p:pic>
        <p:nvPicPr>
          <p:cNvPr id="14" name="Image 6"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43452" y="4557832"/>
            <a:ext cx="200978" cy="200978"/>
          </a:xfrm>
          <a:prstGeom prst="rect">
            <a:avLst/>
          </a:prstGeom>
        </p:spPr>
      </p:pic>
      <p:sp>
        <p:nvSpPr>
          <p:cNvPr id="15" name="Text 6"/>
          <p:cNvSpPr/>
          <p:nvPr/>
        </p:nvSpPr>
        <p:spPr>
          <a:xfrm>
            <a:off x="4518065" y="5077182"/>
            <a:ext cx="2204561" cy="275630"/>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Suelos</a:t>
            </a:r>
            <a:endParaRPr lang="en-US" sz="1700" dirty="0"/>
          </a:p>
        </p:txBody>
      </p:sp>
      <p:sp>
        <p:nvSpPr>
          <p:cNvPr id="16" name="Text 7"/>
          <p:cNvSpPr/>
          <p:nvPr/>
        </p:nvSpPr>
        <p:spPr>
          <a:xfrm>
            <a:off x="4518065" y="5441633"/>
            <a:ext cx="9251871" cy="757238"/>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La AAI contempla medidas preventivas orientadas a evitar la contaminación del suelo y del subsuelo, especialmente en relación con el almacenamiento, manipulación y gestión de materias primas, productos auxiliares y residuos</a:t>
            </a:r>
            <a:endParaRPr lang="en-US" sz="1300" dirty="0"/>
          </a:p>
        </p:txBody>
      </p:sp>
      <p:sp>
        <p:nvSpPr>
          <p:cNvPr id="17" name="Text 8"/>
          <p:cNvSpPr/>
          <p:nvPr/>
        </p:nvSpPr>
        <p:spPr>
          <a:xfrm>
            <a:off x="4518065" y="6287691"/>
            <a:ext cx="9251871" cy="504825"/>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Durante el ejercicio 2024 no se han registrado derrames, episodios de contaminación del suelo ni incidencias ambientales relevantes asociadas a la actividad.</a:t>
            </a:r>
            <a:endParaRPr lang="en-US" sz="1300" dirty="0"/>
          </a:p>
        </p:txBody>
      </p:sp>
      <p:sp>
        <p:nvSpPr>
          <p:cNvPr id="18" name="Text 9"/>
          <p:cNvSpPr/>
          <p:nvPr/>
        </p:nvSpPr>
        <p:spPr>
          <a:xfrm>
            <a:off x="4327684" y="7149465"/>
            <a:ext cx="9632633" cy="201930"/>
          </a:xfrm>
          <a:prstGeom prst="rect">
            <a:avLst/>
          </a:prstGeom>
          <a:noFill/>
          <a:ln/>
        </p:spPr>
        <p:txBody>
          <a:bodyPr wrap="none" lIns="0" tIns="0" rIns="0" bIns="0" rtlCol="0" anchor="t"/>
          <a:lstStyle/>
          <a:p>
            <a:pPr marL="0" indent="0" algn="r">
              <a:lnSpc>
                <a:spcPts val="1550"/>
              </a:lnSpc>
              <a:buNone/>
            </a:pPr>
            <a:r>
              <a:rPr lang="en-US" sz="1050" dirty="0">
                <a:solidFill>
                  <a:srgbClr val="384653"/>
                </a:solidFill>
                <a:latin typeface="Montserrat" pitchFamily="34" charset="0"/>
                <a:ea typeface="Montserrat" pitchFamily="34" charset="-122"/>
                <a:cs typeface="Montserrat" pitchFamily="34" charset="-120"/>
              </a:rPr>
              <a:t>Página 32</a:t>
            </a:r>
            <a:endParaRPr lang="en-US" sz="10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27528"/>
          </a:xfrm>
          <a:prstGeom prst="rect">
            <a:avLst/>
          </a:prstGeom>
        </p:spPr>
      </p:pic>
      <p:sp>
        <p:nvSpPr>
          <p:cNvPr id="3" name="Text 0"/>
          <p:cNvSpPr/>
          <p:nvPr/>
        </p:nvSpPr>
        <p:spPr>
          <a:xfrm>
            <a:off x="648414" y="2814161"/>
            <a:ext cx="5615583" cy="319921"/>
          </a:xfrm>
          <a:prstGeom prst="rect">
            <a:avLst/>
          </a:prstGeom>
          <a:noFill/>
          <a:ln/>
        </p:spPr>
        <p:txBody>
          <a:bodyPr wrap="none" lIns="0" tIns="0" rIns="0" bIns="0" rtlCol="0" anchor="t"/>
          <a:lstStyle/>
          <a:p>
            <a:pPr marL="0" indent="0" algn="l">
              <a:lnSpc>
                <a:spcPts val="2500"/>
              </a:lnSpc>
              <a:buNone/>
            </a:pPr>
            <a:r>
              <a:rPr lang="en-US" sz="2000" b="1" dirty="0">
                <a:solidFill>
                  <a:srgbClr val="2E3C4E"/>
                </a:solidFill>
                <a:latin typeface="Barlow Bold" pitchFamily="34" charset="0"/>
                <a:ea typeface="Barlow Bold" pitchFamily="34" charset="-122"/>
                <a:cs typeface="Barlow Bold" pitchFamily="34" charset="-120"/>
              </a:rPr>
              <a:t>Prevención de Pérdida de Granza y microplásticos</a:t>
            </a:r>
            <a:endParaRPr lang="en-US" sz="2000" dirty="0"/>
          </a:p>
        </p:txBody>
      </p:sp>
      <p:sp>
        <p:nvSpPr>
          <p:cNvPr id="4" name="Shape 1"/>
          <p:cNvSpPr/>
          <p:nvPr/>
        </p:nvSpPr>
        <p:spPr>
          <a:xfrm>
            <a:off x="648414" y="3497818"/>
            <a:ext cx="5096113" cy="1703070"/>
          </a:xfrm>
          <a:prstGeom prst="roundRect">
            <a:avLst>
              <a:gd name="adj" fmla="val 14278"/>
            </a:avLst>
          </a:prstGeom>
          <a:noFill/>
          <a:ln w="7620">
            <a:solidFill>
              <a:srgbClr val="000000">
                <a:alpha val="8000"/>
              </a:srgbClr>
            </a:solidFill>
            <a:prstDash val="solid"/>
          </a:ln>
        </p:spPr>
        <p:txBody>
          <a:bodyPr/>
          <a:lstStyle/>
          <a:p>
            <a:endParaRPr lang="es-ES"/>
          </a:p>
        </p:txBody>
      </p:sp>
      <p:sp>
        <p:nvSpPr>
          <p:cNvPr id="5" name="Shape 2"/>
          <p:cNvSpPr/>
          <p:nvPr/>
        </p:nvSpPr>
        <p:spPr>
          <a:xfrm>
            <a:off x="656034" y="3505438"/>
            <a:ext cx="5080873" cy="373856"/>
          </a:xfrm>
          <a:prstGeom prst="rect">
            <a:avLst/>
          </a:prstGeom>
          <a:solidFill>
            <a:srgbClr val="FFFFFF">
              <a:alpha val="4000"/>
            </a:srgbClr>
          </a:solidFill>
          <a:ln/>
        </p:spPr>
        <p:txBody>
          <a:bodyPr/>
          <a:lstStyle/>
          <a:p>
            <a:endParaRPr lang="es-ES"/>
          </a:p>
        </p:txBody>
      </p:sp>
      <p:sp>
        <p:nvSpPr>
          <p:cNvPr id="6" name="Text 3"/>
          <p:cNvSpPr/>
          <p:nvPr/>
        </p:nvSpPr>
        <p:spPr>
          <a:xfrm>
            <a:off x="818198" y="3596164"/>
            <a:ext cx="1366004" cy="192405"/>
          </a:xfrm>
          <a:prstGeom prst="rect">
            <a:avLst/>
          </a:prstGeom>
          <a:noFill/>
          <a:ln/>
        </p:spPr>
        <p:txBody>
          <a:bodyPr wrap="none" lIns="0" tIns="0" rIns="0" bIns="0" rtlCol="0" anchor="t"/>
          <a:lstStyle/>
          <a:p>
            <a:pPr marL="0" indent="0" algn="ctr">
              <a:lnSpc>
                <a:spcPts val="1500"/>
              </a:lnSpc>
              <a:buNone/>
            </a:pPr>
            <a:r>
              <a:rPr lang="en-US" sz="1000" b="1" dirty="0">
                <a:solidFill>
                  <a:srgbClr val="384653"/>
                </a:solidFill>
                <a:latin typeface="Montserrat" pitchFamily="34" charset="0"/>
                <a:ea typeface="Montserrat" pitchFamily="34" charset="-122"/>
                <a:cs typeface="Montserrat" pitchFamily="34" charset="-120"/>
              </a:rPr>
              <a:t>Indicador</a:t>
            </a:r>
            <a:endParaRPr lang="en-US" sz="1000" dirty="0"/>
          </a:p>
        </p:txBody>
      </p:sp>
      <p:sp>
        <p:nvSpPr>
          <p:cNvPr id="7" name="Text 4"/>
          <p:cNvSpPr/>
          <p:nvPr/>
        </p:nvSpPr>
        <p:spPr>
          <a:xfrm>
            <a:off x="2515910" y="3596164"/>
            <a:ext cx="1361718" cy="192405"/>
          </a:xfrm>
          <a:prstGeom prst="rect">
            <a:avLst/>
          </a:prstGeom>
          <a:noFill/>
          <a:ln/>
        </p:spPr>
        <p:txBody>
          <a:bodyPr wrap="none" lIns="0" tIns="0" rIns="0" bIns="0" rtlCol="0" anchor="t"/>
          <a:lstStyle/>
          <a:p>
            <a:pPr marL="0" indent="0" algn="ctr">
              <a:lnSpc>
                <a:spcPts val="1500"/>
              </a:lnSpc>
              <a:buNone/>
            </a:pPr>
            <a:r>
              <a:rPr lang="en-US" sz="1000" b="1" dirty="0">
                <a:solidFill>
                  <a:srgbClr val="384653"/>
                </a:solidFill>
                <a:latin typeface="Montserrat" pitchFamily="34" charset="0"/>
                <a:ea typeface="Montserrat" pitchFamily="34" charset="-122"/>
                <a:cs typeface="Montserrat" pitchFamily="34" charset="-120"/>
              </a:rPr>
              <a:t>2023</a:t>
            </a:r>
            <a:endParaRPr lang="en-US" sz="1000" dirty="0"/>
          </a:p>
        </p:txBody>
      </p:sp>
      <p:sp>
        <p:nvSpPr>
          <p:cNvPr id="8" name="Text 5"/>
          <p:cNvSpPr/>
          <p:nvPr/>
        </p:nvSpPr>
        <p:spPr>
          <a:xfrm>
            <a:off x="4209336" y="3596164"/>
            <a:ext cx="1365528" cy="192405"/>
          </a:xfrm>
          <a:prstGeom prst="rect">
            <a:avLst/>
          </a:prstGeom>
          <a:noFill/>
          <a:ln/>
        </p:spPr>
        <p:txBody>
          <a:bodyPr wrap="none" lIns="0" tIns="0" rIns="0" bIns="0" rtlCol="0" anchor="t"/>
          <a:lstStyle/>
          <a:p>
            <a:pPr marL="0" indent="0" algn="ctr">
              <a:lnSpc>
                <a:spcPts val="1500"/>
              </a:lnSpc>
              <a:buNone/>
            </a:pPr>
            <a:r>
              <a:rPr lang="en-US" sz="1000" b="1" dirty="0">
                <a:solidFill>
                  <a:srgbClr val="384653"/>
                </a:solidFill>
                <a:latin typeface="Montserrat" pitchFamily="34" charset="0"/>
                <a:ea typeface="Montserrat" pitchFamily="34" charset="-122"/>
                <a:cs typeface="Montserrat" pitchFamily="34" charset="-120"/>
              </a:rPr>
              <a:t>2024</a:t>
            </a:r>
            <a:endParaRPr lang="en-US" sz="1000" dirty="0"/>
          </a:p>
        </p:txBody>
      </p:sp>
      <p:sp>
        <p:nvSpPr>
          <p:cNvPr id="9" name="Shape 6"/>
          <p:cNvSpPr/>
          <p:nvPr/>
        </p:nvSpPr>
        <p:spPr>
          <a:xfrm>
            <a:off x="656034" y="3879294"/>
            <a:ext cx="5080873" cy="566261"/>
          </a:xfrm>
          <a:prstGeom prst="rect">
            <a:avLst/>
          </a:prstGeom>
          <a:solidFill>
            <a:srgbClr val="000000">
              <a:alpha val="4000"/>
            </a:srgbClr>
          </a:solidFill>
          <a:ln/>
        </p:spPr>
        <p:txBody>
          <a:bodyPr/>
          <a:lstStyle/>
          <a:p>
            <a:endParaRPr lang="es-ES"/>
          </a:p>
        </p:txBody>
      </p:sp>
      <p:sp>
        <p:nvSpPr>
          <p:cNvPr id="10" name="Text 7"/>
          <p:cNvSpPr/>
          <p:nvPr/>
        </p:nvSpPr>
        <p:spPr>
          <a:xfrm>
            <a:off x="818198" y="3970020"/>
            <a:ext cx="1366004" cy="384810"/>
          </a:xfrm>
          <a:prstGeom prst="rect">
            <a:avLst/>
          </a:prstGeom>
          <a:noFill/>
          <a:ln/>
        </p:spPr>
        <p:txBody>
          <a:bodyPr wrap="square" lIns="0" tIns="0" rIns="0" bIns="0" rtlCol="0" anchor="t"/>
          <a:lstStyle/>
          <a:p>
            <a:pPr marL="0" indent="0" algn="l">
              <a:lnSpc>
                <a:spcPts val="1500"/>
              </a:lnSpc>
              <a:buNone/>
            </a:pPr>
            <a:r>
              <a:rPr lang="en-US" sz="1000" dirty="0">
                <a:solidFill>
                  <a:srgbClr val="384653"/>
                </a:solidFill>
                <a:latin typeface="Montserrat" pitchFamily="34" charset="0"/>
                <a:ea typeface="Montserrat" pitchFamily="34" charset="-122"/>
                <a:cs typeface="Montserrat" pitchFamily="34" charset="-120"/>
              </a:rPr>
              <a:t>Producción / kg procesados</a:t>
            </a:r>
            <a:endParaRPr lang="en-US" sz="1000" dirty="0"/>
          </a:p>
        </p:txBody>
      </p:sp>
      <p:sp>
        <p:nvSpPr>
          <p:cNvPr id="11" name="Text 8"/>
          <p:cNvSpPr/>
          <p:nvPr/>
        </p:nvSpPr>
        <p:spPr>
          <a:xfrm>
            <a:off x="2515910" y="3970020"/>
            <a:ext cx="1361718" cy="192405"/>
          </a:xfrm>
          <a:prstGeom prst="rect">
            <a:avLst/>
          </a:prstGeom>
          <a:noFill/>
          <a:ln/>
        </p:spPr>
        <p:txBody>
          <a:bodyPr wrap="none" lIns="0" tIns="0" rIns="0" bIns="0" rtlCol="0" anchor="t"/>
          <a:lstStyle/>
          <a:p>
            <a:pPr marL="0" indent="0" algn="ctr">
              <a:lnSpc>
                <a:spcPts val="1500"/>
              </a:lnSpc>
              <a:buNone/>
            </a:pPr>
            <a:r>
              <a:rPr lang="en-US" sz="1000" dirty="0">
                <a:solidFill>
                  <a:srgbClr val="384653"/>
                </a:solidFill>
                <a:latin typeface="Montserrat" pitchFamily="34" charset="0"/>
                <a:ea typeface="Montserrat" pitchFamily="34" charset="-122"/>
                <a:cs typeface="Montserrat" pitchFamily="34" charset="-120"/>
              </a:rPr>
              <a:t>30.096.405</a:t>
            </a:r>
            <a:endParaRPr lang="en-US" sz="1000" dirty="0"/>
          </a:p>
        </p:txBody>
      </p:sp>
      <p:sp>
        <p:nvSpPr>
          <p:cNvPr id="12" name="Text 9"/>
          <p:cNvSpPr/>
          <p:nvPr/>
        </p:nvSpPr>
        <p:spPr>
          <a:xfrm>
            <a:off x="4209336" y="3970020"/>
            <a:ext cx="1365528" cy="192405"/>
          </a:xfrm>
          <a:prstGeom prst="rect">
            <a:avLst/>
          </a:prstGeom>
          <a:noFill/>
          <a:ln/>
        </p:spPr>
        <p:txBody>
          <a:bodyPr wrap="none" lIns="0" tIns="0" rIns="0" bIns="0" rtlCol="0" anchor="t"/>
          <a:lstStyle/>
          <a:p>
            <a:pPr marL="0" indent="0" algn="ctr">
              <a:lnSpc>
                <a:spcPts val="1500"/>
              </a:lnSpc>
              <a:buNone/>
            </a:pPr>
            <a:r>
              <a:rPr lang="en-US" sz="1000" dirty="0">
                <a:solidFill>
                  <a:srgbClr val="384653"/>
                </a:solidFill>
                <a:latin typeface="Montserrat" pitchFamily="34" charset="0"/>
                <a:ea typeface="Montserrat" pitchFamily="34" charset="-122"/>
                <a:cs typeface="Montserrat" pitchFamily="34" charset="-120"/>
              </a:rPr>
              <a:t>28.839.015</a:t>
            </a:r>
            <a:endParaRPr lang="en-US" sz="1000" dirty="0"/>
          </a:p>
        </p:txBody>
      </p:sp>
      <p:sp>
        <p:nvSpPr>
          <p:cNvPr id="13" name="Shape 10"/>
          <p:cNvSpPr/>
          <p:nvPr/>
        </p:nvSpPr>
        <p:spPr>
          <a:xfrm>
            <a:off x="656034" y="4445556"/>
            <a:ext cx="5080873" cy="373856"/>
          </a:xfrm>
          <a:prstGeom prst="rect">
            <a:avLst/>
          </a:prstGeom>
          <a:solidFill>
            <a:srgbClr val="FFFFFF">
              <a:alpha val="4000"/>
            </a:srgbClr>
          </a:solidFill>
          <a:ln/>
        </p:spPr>
        <p:txBody>
          <a:bodyPr/>
          <a:lstStyle/>
          <a:p>
            <a:endParaRPr lang="es-ES"/>
          </a:p>
        </p:txBody>
      </p:sp>
      <p:sp>
        <p:nvSpPr>
          <p:cNvPr id="14" name="Text 11"/>
          <p:cNvSpPr/>
          <p:nvPr/>
        </p:nvSpPr>
        <p:spPr>
          <a:xfrm>
            <a:off x="818198" y="4536281"/>
            <a:ext cx="1366004" cy="192405"/>
          </a:xfrm>
          <a:prstGeom prst="rect">
            <a:avLst/>
          </a:prstGeom>
          <a:noFill/>
          <a:ln/>
        </p:spPr>
        <p:txBody>
          <a:bodyPr wrap="none" lIns="0" tIns="0" rIns="0" bIns="0" rtlCol="0" anchor="t"/>
          <a:lstStyle/>
          <a:p>
            <a:pPr marL="0" indent="0" algn="l">
              <a:lnSpc>
                <a:spcPts val="1500"/>
              </a:lnSpc>
              <a:buNone/>
            </a:pPr>
            <a:r>
              <a:rPr lang="en-US" sz="1000" dirty="0">
                <a:solidFill>
                  <a:srgbClr val="384653"/>
                </a:solidFill>
                <a:latin typeface="Montserrat" pitchFamily="34" charset="0"/>
                <a:ea typeface="Montserrat" pitchFamily="34" charset="-122"/>
                <a:cs typeface="Montserrat" pitchFamily="34" charset="-120"/>
              </a:rPr>
              <a:t>Granza recogida (kg)</a:t>
            </a:r>
            <a:endParaRPr lang="en-US" sz="1000" dirty="0"/>
          </a:p>
        </p:txBody>
      </p:sp>
      <p:sp>
        <p:nvSpPr>
          <p:cNvPr id="15" name="Text 12"/>
          <p:cNvSpPr/>
          <p:nvPr/>
        </p:nvSpPr>
        <p:spPr>
          <a:xfrm>
            <a:off x="2515910" y="4536281"/>
            <a:ext cx="1361718" cy="192405"/>
          </a:xfrm>
          <a:prstGeom prst="rect">
            <a:avLst/>
          </a:prstGeom>
          <a:noFill/>
          <a:ln/>
        </p:spPr>
        <p:txBody>
          <a:bodyPr wrap="none" lIns="0" tIns="0" rIns="0" bIns="0" rtlCol="0" anchor="t"/>
          <a:lstStyle/>
          <a:p>
            <a:pPr marL="0" indent="0" algn="ctr">
              <a:lnSpc>
                <a:spcPts val="1500"/>
              </a:lnSpc>
              <a:buNone/>
            </a:pPr>
            <a:r>
              <a:rPr lang="en-US" sz="1000" dirty="0">
                <a:solidFill>
                  <a:srgbClr val="384653"/>
                </a:solidFill>
                <a:latin typeface="Montserrat" pitchFamily="34" charset="0"/>
                <a:ea typeface="Montserrat" pitchFamily="34" charset="-122"/>
                <a:cs typeface="Montserrat" pitchFamily="34" charset="-120"/>
              </a:rPr>
              <a:t>8.738</a:t>
            </a:r>
            <a:endParaRPr lang="en-US" sz="1000" dirty="0"/>
          </a:p>
        </p:txBody>
      </p:sp>
      <p:sp>
        <p:nvSpPr>
          <p:cNvPr id="16" name="Text 13"/>
          <p:cNvSpPr/>
          <p:nvPr/>
        </p:nvSpPr>
        <p:spPr>
          <a:xfrm>
            <a:off x="4209336" y="4536281"/>
            <a:ext cx="1365528" cy="192405"/>
          </a:xfrm>
          <a:prstGeom prst="rect">
            <a:avLst/>
          </a:prstGeom>
          <a:noFill/>
          <a:ln/>
        </p:spPr>
        <p:txBody>
          <a:bodyPr wrap="none" lIns="0" tIns="0" rIns="0" bIns="0" rtlCol="0" anchor="t"/>
          <a:lstStyle/>
          <a:p>
            <a:pPr marL="0" indent="0" algn="ctr">
              <a:lnSpc>
                <a:spcPts val="1500"/>
              </a:lnSpc>
              <a:buNone/>
            </a:pPr>
            <a:r>
              <a:rPr lang="en-US" sz="1000" dirty="0">
                <a:solidFill>
                  <a:srgbClr val="384653"/>
                </a:solidFill>
                <a:latin typeface="Montserrat" pitchFamily="34" charset="0"/>
                <a:ea typeface="Montserrat" pitchFamily="34" charset="-122"/>
                <a:cs typeface="Montserrat" pitchFamily="34" charset="-120"/>
              </a:rPr>
              <a:t>27.600</a:t>
            </a:r>
            <a:endParaRPr lang="en-US" sz="1000" dirty="0"/>
          </a:p>
        </p:txBody>
      </p:sp>
      <p:sp>
        <p:nvSpPr>
          <p:cNvPr id="17" name="Shape 14"/>
          <p:cNvSpPr/>
          <p:nvPr/>
        </p:nvSpPr>
        <p:spPr>
          <a:xfrm>
            <a:off x="656034" y="4819412"/>
            <a:ext cx="5080873" cy="373856"/>
          </a:xfrm>
          <a:prstGeom prst="rect">
            <a:avLst/>
          </a:prstGeom>
          <a:solidFill>
            <a:srgbClr val="000000">
              <a:alpha val="4000"/>
            </a:srgbClr>
          </a:solidFill>
          <a:ln/>
        </p:spPr>
        <p:txBody>
          <a:bodyPr/>
          <a:lstStyle/>
          <a:p>
            <a:endParaRPr lang="es-ES"/>
          </a:p>
        </p:txBody>
      </p:sp>
      <p:sp>
        <p:nvSpPr>
          <p:cNvPr id="18" name="Text 15"/>
          <p:cNvSpPr/>
          <p:nvPr/>
        </p:nvSpPr>
        <p:spPr>
          <a:xfrm>
            <a:off x="818198" y="4910138"/>
            <a:ext cx="1366004" cy="192405"/>
          </a:xfrm>
          <a:prstGeom prst="rect">
            <a:avLst/>
          </a:prstGeom>
          <a:noFill/>
          <a:ln/>
        </p:spPr>
        <p:txBody>
          <a:bodyPr wrap="none" lIns="0" tIns="0" rIns="0" bIns="0" rtlCol="0" anchor="t"/>
          <a:lstStyle/>
          <a:p>
            <a:pPr marL="0" indent="0" algn="l">
              <a:lnSpc>
                <a:spcPts val="1500"/>
              </a:lnSpc>
              <a:buNone/>
            </a:pPr>
            <a:r>
              <a:rPr lang="en-US" sz="1000" dirty="0">
                <a:solidFill>
                  <a:srgbClr val="384653"/>
                </a:solidFill>
                <a:latin typeface="Montserrat" pitchFamily="34" charset="0"/>
                <a:ea typeface="Montserrat" pitchFamily="34" charset="-122"/>
                <a:cs typeface="Montserrat" pitchFamily="34" charset="-120"/>
              </a:rPr>
              <a:t>% granza recuperada</a:t>
            </a:r>
            <a:endParaRPr lang="en-US" sz="1000" dirty="0"/>
          </a:p>
        </p:txBody>
      </p:sp>
      <p:sp>
        <p:nvSpPr>
          <p:cNvPr id="19" name="Text 16"/>
          <p:cNvSpPr/>
          <p:nvPr/>
        </p:nvSpPr>
        <p:spPr>
          <a:xfrm>
            <a:off x="2515910" y="4910138"/>
            <a:ext cx="1361718" cy="192405"/>
          </a:xfrm>
          <a:prstGeom prst="rect">
            <a:avLst/>
          </a:prstGeom>
          <a:noFill/>
          <a:ln/>
        </p:spPr>
        <p:txBody>
          <a:bodyPr wrap="none" lIns="0" tIns="0" rIns="0" bIns="0" rtlCol="0" anchor="t"/>
          <a:lstStyle/>
          <a:p>
            <a:pPr marL="0" indent="0" algn="ctr">
              <a:lnSpc>
                <a:spcPts val="1500"/>
              </a:lnSpc>
              <a:buNone/>
            </a:pPr>
            <a:r>
              <a:rPr lang="en-US" sz="1000" dirty="0">
                <a:solidFill>
                  <a:srgbClr val="384653"/>
                </a:solidFill>
                <a:latin typeface="Montserrat" pitchFamily="34" charset="0"/>
                <a:ea typeface="Montserrat" pitchFamily="34" charset="-122"/>
                <a:cs typeface="Montserrat" pitchFamily="34" charset="-120"/>
              </a:rPr>
              <a:t>0,0290 %</a:t>
            </a:r>
            <a:endParaRPr lang="en-US" sz="1000" dirty="0"/>
          </a:p>
        </p:txBody>
      </p:sp>
      <p:sp>
        <p:nvSpPr>
          <p:cNvPr id="20" name="Text 17"/>
          <p:cNvSpPr/>
          <p:nvPr/>
        </p:nvSpPr>
        <p:spPr>
          <a:xfrm>
            <a:off x="4209336" y="4910138"/>
            <a:ext cx="1365528" cy="192405"/>
          </a:xfrm>
          <a:prstGeom prst="rect">
            <a:avLst/>
          </a:prstGeom>
          <a:noFill/>
          <a:ln/>
        </p:spPr>
        <p:txBody>
          <a:bodyPr wrap="none" lIns="0" tIns="0" rIns="0" bIns="0" rtlCol="0" anchor="t"/>
          <a:lstStyle/>
          <a:p>
            <a:pPr marL="0" indent="0" algn="ctr">
              <a:lnSpc>
                <a:spcPts val="1500"/>
              </a:lnSpc>
              <a:buNone/>
            </a:pPr>
            <a:r>
              <a:rPr lang="en-US" sz="1000" dirty="0">
                <a:solidFill>
                  <a:srgbClr val="384653"/>
                </a:solidFill>
                <a:latin typeface="Montserrat" pitchFamily="34" charset="0"/>
                <a:ea typeface="Montserrat" pitchFamily="34" charset="-122"/>
                <a:cs typeface="Montserrat" pitchFamily="34" charset="-120"/>
              </a:rPr>
              <a:t>0,0957 %</a:t>
            </a:r>
            <a:endParaRPr lang="en-US" sz="1000" dirty="0"/>
          </a:p>
        </p:txBody>
      </p:sp>
      <p:sp>
        <p:nvSpPr>
          <p:cNvPr id="21" name="Text 18"/>
          <p:cNvSpPr/>
          <p:nvPr/>
        </p:nvSpPr>
        <p:spPr>
          <a:xfrm>
            <a:off x="6147673" y="3466624"/>
            <a:ext cx="7841933" cy="721876"/>
          </a:xfrm>
          <a:prstGeom prst="rect">
            <a:avLst/>
          </a:prstGeom>
          <a:noFill/>
          <a:ln/>
        </p:spPr>
        <p:txBody>
          <a:bodyPr wrap="square" lIns="0" tIns="0" rIns="0" bIns="0" rtlCol="0" anchor="t"/>
          <a:lstStyle/>
          <a:p>
            <a:pPr marL="0" indent="0" algn="l">
              <a:lnSpc>
                <a:spcPts val="1850"/>
              </a:lnSpc>
              <a:buNone/>
            </a:pPr>
            <a:r>
              <a:rPr lang="en-US" sz="1250" dirty="0">
                <a:solidFill>
                  <a:srgbClr val="384653"/>
                </a:solidFill>
                <a:latin typeface="Montserrat" pitchFamily="34" charset="0"/>
                <a:ea typeface="Montserrat" pitchFamily="34" charset="-122"/>
                <a:cs typeface="Montserrat" pitchFamily="34" charset="-120"/>
              </a:rPr>
              <a:t>La prevención de la pérdida de granza plástica constituye un aspecto relevante dentro del enfoque de control de la contaminación de PLASTIGAUR, dada la naturaleza de su actividad como empresa transformadora de polietileno.</a:t>
            </a:r>
            <a:endParaRPr lang="en-US" sz="1250" dirty="0"/>
          </a:p>
        </p:txBody>
      </p:sp>
      <p:sp>
        <p:nvSpPr>
          <p:cNvPr id="22" name="Text 19"/>
          <p:cNvSpPr/>
          <p:nvPr/>
        </p:nvSpPr>
        <p:spPr>
          <a:xfrm>
            <a:off x="6147673" y="4313158"/>
            <a:ext cx="7841933" cy="721876"/>
          </a:xfrm>
          <a:prstGeom prst="rect">
            <a:avLst/>
          </a:prstGeom>
          <a:noFill/>
          <a:ln/>
        </p:spPr>
        <p:txBody>
          <a:bodyPr wrap="square" lIns="0" tIns="0" rIns="0" bIns="0" rtlCol="0" anchor="t"/>
          <a:lstStyle/>
          <a:p>
            <a:pPr marL="0" indent="0" algn="l">
              <a:lnSpc>
                <a:spcPts val="1850"/>
              </a:lnSpc>
              <a:buNone/>
            </a:pPr>
            <a:r>
              <a:rPr lang="en-US" sz="1250" dirty="0">
                <a:solidFill>
                  <a:srgbClr val="384653"/>
                </a:solidFill>
                <a:latin typeface="Montserrat" pitchFamily="34" charset="0"/>
                <a:ea typeface="Montserrat" pitchFamily="34" charset="-122"/>
                <a:cs typeface="Montserrat" pitchFamily="34" charset="-120"/>
              </a:rPr>
              <a:t>PLASTIGAUR fue la primera empresa en España de envase y embalaje flexible en obtener la certificación Operation Clean Sweep (OCS), orientada a la prevención de la pérdida de granza plástica y microplásticos primarios al medio ambiente.</a:t>
            </a:r>
            <a:endParaRPr lang="en-US" sz="1250" dirty="0"/>
          </a:p>
        </p:txBody>
      </p:sp>
      <p:sp>
        <p:nvSpPr>
          <p:cNvPr id="23" name="Text 20"/>
          <p:cNvSpPr/>
          <p:nvPr/>
        </p:nvSpPr>
        <p:spPr>
          <a:xfrm>
            <a:off x="6147673" y="5159693"/>
            <a:ext cx="7841933" cy="721876"/>
          </a:xfrm>
          <a:prstGeom prst="rect">
            <a:avLst/>
          </a:prstGeom>
          <a:noFill/>
          <a:ln/>
        </p:spPr>
        <p:txBody>
          <a:bodyPr wrap="square" lIns="0" tIns="0" rIns="0" bIns="0" rtlCol="0" anchor="t"/>
          <a:lstStyle/>
          <a:p>
            <a:pPr marL="0" indent="0" algn="l">
              <a:lnSpc>
                <a:spcPts val="1850"/>
              </a:lnSpc>
              <a:buNone/>
            </a:pPr>
            <a:r>
              <a:rPr lang="en-US" sz="1250" dirty="0">
                <a:solidFill>
                  <a:srgbClr val="384653"/>
                </a:solidFill>
                <a:latin typeface="Montserrat" pitchFamily="34" charset="0"/>
                <a:ea typeface="Montserrat" pitchFamily="34" charset="-122"/>
                <a:cs typeface="Montserrat" pitchFamily="34" charset="-120"/>
              </a:rPr>
              <a:t>En 2024, se recogieron 27.600 kg de granza (0,0957% del total procesado), frente a 8.738 kg en 2023. Este incremento refleja una mejor identificación y control del material gestionado, no un aumento de pérdidas al entorno.</a:t>
            </a:r>
            <a:endParaRPr lang="en-US" sz="1250" dirty="0"/>
          </a:p>
        </p:txBody>
      </p:sp>
      <p:sp>
        <p:nvSpPr>
          <p:cNvPr id="24" name="Text 21"/>
          <p:cNvSpPr/>
          <p:nvPr/>
        </p:nvSpPr>
        <p:spPr>
          <a:xfrm>
            <a:off x="6147673" y="6006227"/>
            <a:ext cx="7841933" cy="962501"/>
          </a:xfrm>
          <a:prstGeom prst="rect">
            <a:avLst/>
          </a:prstGeom>
          <a:noFill/>
          <a:ln/>
        </p:spPr>
        <p:txBody>
          <a:bodyPr wrap="square" lIns="0" tIns="0" rIns="0" bIns="0" rtlCol="0" anchor="t"/>
          <a:lstStyle/>
          <a:p>
            <a:pPr marL="0" indent="0" algn="l">
              <a:lnSpc>
                <a:spcPts val="1850"/>
              </a:lnSpc>
              <a:buNone/>
            </a:pPr>
            <a:r>
              <a:rPr lang="en-US" sz="1250" dirty="0">
                <a:solidFill>
                  <a:srgbClr val="384653"/>
                </a:solidFill>
                <a:latin typeface="Montserrat" pitchFamily="34" charset="0"/>
                <a:ea typeface="Montserrat" pitchFamily="34" charset="-122"/>
                <a:cs typeface="Montserrat" pitchFamily="34" charset="-120"/>
              </a:rPr>
              <a:t>Estos datos evidencian una mejora en los sistemas de control, seguimiento y cuantificación de este aspecto, no un aumento de pérdidas al entorno.. Se refuerza el enfoque preventivo frente a la contaminación difusa del suelo y del medio acuático y se dispone de una base más robusta para la definición de objetivos y medidas de mejora en ejercicios posteriores.</a:t>
            </a:r>
            <a:endParaRPr lang="en-US" sz="1250" dirty="0"/>
          </a:p>
        </p:txBody>
      </p:sp>
      <p:sp>
        <p:nvSpPr>
          <p:cNvPr id="25" name="Text 22"/>
          <p:cNvSpPr/>
          <p:nvPr/>
        </p:nvSpPr>
        <p:spPr>
          <a:xfrm>
            <a:off x="648414" y="7249239"/>
            <a:ext cx="13333571" cy="192405"/>
          </a:xfrm>
          <a:prstGeom prst="rect">
            <a:avLst/>
          </a:prstGeom>
          <a:noFill/>
          <a:ln/>
        </p:spPr>
        <p:txBody>
          <a:bodyPr wrap="none" lIns="0" tIns="0" rIns="0" bIns="0" rtlCol="0" anchor="t"/>
          <a:lstStyle/>
          <a:p>
            <a:pPr marL="0" indent="0" algn="r">
              <a:lnSpc>
                <a:spcPts val="1500"/>
              </a:lnSpc>
              <a:buNone/>
            </a:pPr>
            <a:r>
              <a:rPr lang="en-US" sz="1000" dirty="0">
                <a:solidFill>
                  <a:srgbClr val="384653"/>
                </a:solidFill>
                <a:latin typeface="Montserrat" pitchFamily="34" charset="0"/>
                <a:ea typeface="Montserrat" pitchFamily="34" charset="-122"/>
                <a:cs typeface="Montserrat" pitchFamily="34" charset="-120"/>
              </a:rPr>
              <a:t>Página 33</a:t>
            </a:r>
            <a:endParaRPr lang="en-US"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81106"/>
          </a:xfrm>
          <a:prstGeom prst="rect">
            <a:avLst/>
          </a:prstGeom>
        </p:spPr>
      </p:pic>
      <p:sp>
        <p:nvSpPr>
          <p:cNvPr id="3" name="Text 0"/>
          <p:cNvSpPr/>
          <p:nvPr/>
        </p:nvSpPr>
        <p:spPr>
          <a:xfrm>
            <a:off x="664726" y="2933581"/>
            <a:ext cx="6469737" cy="546616"/>
          </a:xfrm>
          <a:prstGeom prst="rect">
            <a:avLst/>
          </a:prstGeom>
          <a:noFill/>
          <a:ln/>
        </p:spPr>
        <p:txBody>
          <a:bodyPr wrap="none" lIns="0" tIns="0" rIns="0" bIns="0" rtlCol="0" anchor="t"/>
          <a:lstStyle/>
          <a:p>
            <a:pPr marL="0" indent="0" algn="l">
              <a:lnSpc>
                <a:spcPts val="4300"/>
              </a:lnSpc>
              <a:buNone/>
            </a:pPr>
            <a:r>
              <a:rPr lang="en-US" sz="3400" b="1" dirty="0">
                <a:solidFill>
                  <a:srgbClr val="2E3C4E"/>
                </a:solidFill>
                <a:latin typeface="Barlow Bold" pitchFamily="34" charset="0"/>
                <a:ea typeface="Barlow Bold" pitchFamily="34" charset="-122"/>
                <a:cs typeface="Barlow Bold" pitchFamily="34" charset="-120"/>
              </a:rPr>
              <a:t>4.3. Biodiversidad y Uso del Suelo</a:t>
            </a:r>
            <a:endParaRPr lang="en-US" sz="3400" dirty="0"/>
          </a:p>
        </p:txBody>
      </p:sp>
      <p:sp>
        <p:nvSpPr>
          <p:cNvPr id="4" name="Text 1"/>
          <p:cNvSpPr/>
          <p:nvPr/>
        </p:nvSpPr>
        <p:spPr>
          <a:xfrm>
            <a:off x="664726" y="3698677"/>
            <a:ext cx="13300948" cy="498872"/>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Las instalaciones de PLASTIGAUR se localizan en el término municipal de Andoain, en un entorno de carácter eminentemente industrial, consolidado y destinado a usos productivos de acuerdo con la planificación urbanística vigente.</a:t>
            </a:r>
            <a:endParaRPr lang="en-US" sz="1300" dirty="0"/>
          </a:p>
        </p:txBody>
      </p:sp>
      <p:sp>
        <p:nvSpPr>
          <p:cNvPr id="5" name="Shape 2"/>
          <p:cNvSpPr/>
          <p:nvPr/>
        </p:nvSpPr>
        <p:spPr>
          <a:xfrm>
            <a:off x="664726" y="4361378"/>
            <a:ext cx="4336494" cy="1486972"/>
          </a:xfrm>
          <a:prstGeom prst="roundRect">
            <a:avLst>
              <a:gd name="adj" fmla="val 16765"/>
            </a:avLst>
          </a:prstGeom>
          <a:solidFill>
            <a:srgbClr val="FFFFFF"/>
          </a:solidFill>
          <a:ln w="22860">
            <a:solidFill>
              <a:srgbClr val="BACFDD"/>
            </a:solidFill>
            <a:prstDash val="solid"/>
          </a:ln>
        </p:spPr>
        <p:txBody>
          <a:bodyPr/>
          <a:lstStyle/>
          <a:p>
            <a:endParaRPr lang="es-ES"/>
          </a:p>
        </p:txBody>
      </p:sp>
      <p:sp>
        <p:nvSpPr>
          <p:cNvPr id="6" name="Text 3"/>
          <p:cNvSpPr/>
          <p:nvPr/>
        </p:nvSpPr>
        <p:spPr>
          <a:xfrm>
            <a:off x="853678" y="4550331"/>
            <a:ext cx="2186702" cy="273368"/>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Ubicación Industrial</a:t>
            </a:r>
            <a:endParaRPr lang="en-US" sz="1700" dirty="0"/>
          </a:p>
        </p:txBody>
      </p:sp>
      <p:sp>
        <p:nvSpPr>
          <p:cNvPr id="7" name="Text 4"/>
          <p:cNvSpPr/>
          <p:nvPr/>
        </p:nvSpPr>
        <p:spPr>
          <a:xfrm>
            <a:off x="853678" y="4911090"/>
            <a:ext cx="3958590" cy="748308"/>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Instalaciones en suelo clasificado para uso industrial en Andoain, sin ocupación de nuevos terrenos ni transformación reciente.</a:t>
            </a:r>
            <a:endParaRPr lang="en-US" sz="1300" dirty="0"/>
          </a:p>
        </p:txBody>
      </p:sp>
      <p:sp>
        <p:nvSpPr>
          <p:cNvPr id="8" name="Shape 5"/>
          <p:cNvSpPr/>
          <p:nvPr/>
        </p:nvSpPr>
        <p:spPr>
          <a:xfrm>
            <a:off x="5146834" y="4361378"/>
            <a:ext cx="4336613" cy="1486972"/>
          </a:xfrm>
          <a:prstGeom prst="roundRect">
            <a:avLst>
              <a:gd name="adj" fmla="val 16765"/>
            </a:avLst>
          </a:prstGeom>
          <a:solidFill>
            <a:srgbClr val="FFFFFF"/>
          </a:solidFill>
          <a:ln w="22860">
            <a:solidFill>
              <a:srgbClr val="BACFDD"/>
            </a:solidFill>
            <a:prstDash val="solid"/>
          </a:ln>
        </p:spPr>
        <p:txBody>
          <a:bodyPr/>
          <a:lstStyle/>
          <a:p>
            <a:endParaRPr lang="es-ES"/>
          </a:p>
        </p:txBody>
      </p:sp>
      <p:sp>
        <p:nvSpPr>
          <p:cNvPr id="9" name="Text 6"/>
          <p:cNvSpPr/>
          <p:nvPr/>
        </p:nvSpPr>
        <p:spPr>
          <a:xfrm>
            <a:off x="5335786" y="4550331"/>
            <a:ext cx="2186702" cy="273368"/>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Espacios Protegidos</a:t>
            </a:r>
            <a:endParaRPr lang="en-US" sz="1700" dirty="0"/>
          </a:p>
        </p:txBody>
      </p:sp>
      <p:sp>
        <p:nvSpPr>
          <p:cNvPr id="10" name="Text 7"/>
          <p:cNvSpPr/>
          <p:nvPr/>
        </p:nvSpPr>
        <p:spPr>
          <a:xfrm>
            <a:off x="5335786" y="4911090"/>
            <a:ext cx="3958709" cy="748308"/>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PLASTIGAUR no se ubica en, o cerca de espacios naturales protegidos, Red Natura 2000, ZEPA ni hábitats de interés comunitario.</a:t>
            </a:r>
            <a:endParaRPr lang="en-US" sz="1300" dirty="0"/>
          </a:p>
        </p:txBody>
      </p:sp>
      <p:sp>
        <p:nvSpPr>
          <p:cNvPr id="11" name="Shape 8"/>
          <p:cNvSpPr/>
          <p:nvPr/>
        </p:nvSpPr>
        <p:spPr>
          <a:xfrm>
            <a:off x="9629061" y="4361378"/>
            <a:ext cx="4336613" cy="1486972"/>
          </a:xfrm>
          <a:prstGeom prst="roundRect">
            <a:avLst>
              <a:gd name="adj" fmla="val 16765"/>
            </a:avLst>
          </a:prstGeom>
          <a:solidFill>
            <a:srgbClr val="FFFFFF"/>
          </a:solidFill>
          <a:ln w="22860">
            <a:solidFill>
              <a:srgbClr val="BACFDD"/>
            </a:solidFill>
            <a:prstDash val="solid"/>
          </a:ln>
        </p:spPr>
        <p:txBody>
          <a:bodyPr/>
          <a:lstStyle/>
          <a:p>
            <a:endParaRPr lang="es-ES"/>
          </a:p>
        </p:txBody>
      </p:sp>
      <p:sp>
        <p:nvSpPr>
          <p:cNvPr id="12" name="Text 9"/>
          <p:cNvSpPr/>
          <p:nvPr/>
        </p:nvSpPr>
        <p:spPr>
          <a:xfrm>
            <a:off x="9818013" y="4550331"/>
            <a:ext cx="2186702" cy="273368"/>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Superficie Ocupada</a:t>
            </a:r>
            <a:endParaRPr lang="en-US" sz="1700" dirty="0"/>
          </a:p>
        </p:txBody>
      </p:sp>
      <p:sp>
        <p:nvSpPr>
          <p:cNvPr id="13" name="Text 10"/>
          <p:cNvSpPr/>
          <p:nvPr/>
        </p:nvSpPr>
        <p:spPr>
          <a:xfrm>
            <a:off x="9818013" y="4911090"/>
            <a:ext cx="3958709" cy="748308"/>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16.000 m² de superficie industrial necesarias para el desarrollo de procesos productivos, áreas de almacenamiento y servicios auxiliares.</a:t>
            </a:r>
            <a:endParaRPr lang="en-US" sz="1300" dirty="0"/>
          </a:p>
        </p:txBody>
      </p:sp>
      <p:sp>
        <p:nvSpPr>
          <p:cNvPr id="14" name="Text 11"/>
          <p:cNvSpPr/>
          <p:nvPr/>
        </p:nvSpPr>
        <p:spPr>
          <a:xfrm>
            <a:off x="664726" y="6012180"/>
            <a:ext cx="13300948" cy="997744"/>
          </a:xfrm>
          <a:prstGeom prst="rect">
            <a:avLst/>
          </a:prstGeom>
          <a:noFill/>
          <a:ln/>
        </p:spPr>
        <p:txBody>
          <a:bodyPr wrap="square" lIns="0" tIns="0" rIns="0" bIns="0" rtlCol="0" anchor="t"/>
          <a:lstStyle/>
          <a:p>
            <a:pPr marL="0" indent="0" algn="l">
              <a:lnSpc>
                <a:spcPts val="1950"/>
              </a:lnSpc>
              <a:buNone/>
            </a:pPr>
            <a:r>
              <a:rPr lang="en-US" sz="1300" dirty="0">
                <a:solidFill>
                  <a:srgbClr val="384653"/>
                </a:solidFill>
                <a:latin typeface="Montserrat" pitchFamily="34" charset="0"/>
                <a:ea typeface="Montserrat" pitchFamily="34" charset="-122"/>
                <a:cs typeface="Montserrat" pitchFamily="34" charset="-120"/>
              </a:rPr>
              <a:t>La Autorización Ambiental Integrada no identifica impactos significativos sobre la biodiversidad ni establece condiciones específicas relacionadas con la protección de hábitats, especies protegidas o ecosistemas sensibles, más allá de las obligaciones generales de prevención de la contaminación y de gestión ambiental aplicables a una instalación industrial de estas características. PLASTIGAUR gestiona los posibles riesgos indirectos a través de su sistema de gestión ambiental, prestando especial atención a la prevención de la contaminación del suelo y del medio acuático.</a:t>
            </a:r>
            <a:endParaRPr lang="en-US" sz="1300" dirty="0"/>
          </a:p>
        </p:txBody>
      </p:sp>
      <p:sp>
        <p:nvSpPr>
          <p:cNvPr id="15" name="Text 12"/>
          <p:cNvSpPr/>
          <p:nvPr/>
        </p:nvSpPr>
        <p:spPr>
          <a:xfrm>
            <a:off x="664726" y="7173754"/>
            <a:ext cx="13300948" cy="199549"/>
          </a:xfrm>
          <a:prstGeom prst="rect">
            <a:avLst/>
          </a:prstGeom>
          <a:noFill/>
          <a:ln/>
        </p:spPr>
        <p:txBody>
          <a:bodyPr wrap="none" lIns="0" tIns="0" rIns="0" bIns="0" rtlCol="0" anchor="t"/>
          <a:lstStyle/>
          <a:p>
            <a:pPr marL="0" indent="0" algn="r">
              <a:lnSpc>
                <a:spcPts val="1550"/>
              </a:lnSpc>
              <a:buNone/>
            </a:pPr>
            <a:r>
              <a:rPr lang="en-US" sz="1000" dirty="0">
                <a:solidFill>
                  <a:srgbClr val="384653"/>
                </a:solidFill>
                <a:latin typeface="Montserrat" pitchFamily="34" charset="0"/>
                <a:ea typeface="Montserrat" pitchFamily="34" charset="-122"/>
                <a:cs typeface="Montserrat" pitchFamily="34" charset="-120"/>
              </a:rPr>
              <a:t>Página 34</a:t>
            </a:r>
            <a:endParaRPr lang="en-US"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76751" y="812363"/>
            <a:ext cx="4452818" cy="556617"/>
          </a:xfrm>
          <a:prstGeom prst="rect">
            <a:avLst/>
          </a:prstGeom>
          <a:noFill/>
          <a:ln/>
        </p:spPr>
        <p:txBody>
          <a:bodyPr wrap="none" lIns="0" tIns="0" rIns="0" bIns="0" rtlCol="0" anchor="t"/>
          <a:lstStyle/>
          <a:p>
            <a:pPr marL="0" indent="0" algn="l">
              <a:lnSpc>
                <a:spcPts val="4350"/>
              </a:lnSpc>
              <a:buNone/>
            </a:pPr>
            <a:r>
              <a:rPr lang="en-US" sz="3500" b="1" dirty="0">
                <a:solidFill>
                  <a:srgbClr val="2E3C4E"/>
                </a:solidFill>
                <a:latin typeface="Barlow Bold" pitchFamily="34" charset="0"/>
                <a:ea typeface="Barlow Bold" pitchFamily="34" charset="-122"/>
                <a:cs typeface="Barlow Bold" pitchFamily="34" charset="-120"/>
              </a:rPr>
              <a:t>4.4.Gestión del Agua</a:t>
            </a:r>
            <a:endParaRPr lang="en-US" sz="3500" dirty="0"/>
          </a:p>
        </p:txBody>
      </p:sp>
      <p:sp>
        <p:nvSpPr>
          <p:cNvPr id="4" name="Text 1"/>
          <p:cNvSpPr/>
          <p:nvPr/>
        </p:nvSpPr>
        <p:spPr>
          <a:xfrm>
            <a:off x="676751" y="1595438"/>
            <a:ext cx="7790498" cy="1280517"/>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La gestión del agua en PLASTIGAUR se desarrolla bajo un enfoque de control y prevención, en coherencia con la naturaleza de su actividad industrial y con las condiciones establecidas en la Autorización Ambiental Integrada vigente. La empresa no realiza captaciones directas de recursos hídricos naturales, y el abastecimiento de agua procede de la red de suministro correspondiente.</a:t>
            </a:r>
            <a:endParaRPr lang="en-US" sz="1300" dirty="0"/>
          </a:p>
        </p:txBody>
      </p:sp>
      <p:sp>
        <p:nvSpPr>
          <p:cNvPr id="5" name="Text 2"/>
          <p:cNvSpPr/>
          <p:nvPr/>
        </p:nvSpPr>
        <p:spPr>
          <a:xfrm>
            <a:off x="676751" y="3045857"/>
            <a:ext cx="7790498" cy="1280517"/>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El agua utilizada por PLASTIGAUR se destina principalmente a usos auxiliares del proceso productivo, en particular a los circuitos de refrigeración, y en menor medida, a usos sanitarios y de servicios generales.El seguimiento del consumo de agua forma parte del sistema de gestión ambiental y de los objetivos de mejora definidos por la dirección, orientados a reducir el consumo específico por unidad de producción.</a:t>
            </a:r>
            <a:endParaRPr lang="en-US" sz="1300" dirty="0"/>
          </a:p>
        </p:txBody>
      </p:sp>
      <p:sp>
        <p:nvSpPr>
          <p:cNvPr id="6" name="Shape 3"/>
          <p:cNvSpPr/>
          <p:nvPr/>
        </p:nvSpPr>
        <p:spPr>
          <a:xfrm>
            <a:off x="676751" y="4496276"/>
            <a:ext cx="7790498" cy="1438037"/>
          </a:xfrm>
          <a:prstGeom prst="roundRect">
            <a:avLst>
              <a:gd name="adj" fmla="val 17650"/>
            </a:avLst>
          </a:prstGeom>
          <a:solidFill>
            <a:srgbClr val="BEDFF3"/>
          </a:solidFill>
          <a:ln/>
        </p:spPr>
        <p:txBody>
          <a:bodyPr/>
          <a:lstStyle/>
          <a:p>
            <a:endParaRPr lang="es-ES"/>
          </a:p>
        </p:txBody>
      </p:sp>
      <p:pic>
        <p:nvPicPr>
          <p:cNvPr id="7" name="Image 1" descr="preencoded.png"/>
          <p:cNvPicPr>
            <a:picLocks noChangeAspect="1"/>
          </p:cNvPicPr>
          <p:nvPr/>
        </p:nvPicPr>
        <p:blipFill>
          <a:blip r:embed="rId4"/>
          <a:stretch>
            <a:fillRect/>
          </a:stretch>
        </p:blipFill>
        <p:spPr>
          <a:xfrm>
            <a:off x="845939" y="4742498"/>
            <a:ext cx="211455" cy="169188"/>
          </a:xfrm>
          <a:prstGeom prst="rect">
            <a:avLst/>
          </a:prstGeom>
        </p:spPr>
      </p:pic>
      <p:sp>
        <p:nvSpPr>
          <p:cNvPr id="8" name="Text 4"/>
          <p:cNvSpPr/>
          <p:nvPr/>
        </p:nvSpPr>
        <p:spPr>
          <a:xfrm>
            <a:off x="1226582" y="4689515"/>
            <a:ext cx="7071479" cy="1024414"/>
          </a:xfrm>
          <a:prstGeom prst="rect">
            <a:avLst/>
          </a:prstGeom>
          <a:noFill/>
          <a:ln/>
        </p:spPr>
        <p:txBody>
          <a:bodyPr wrap="square" lIns="0" tIns="0" rIns="0" bIns="0" rtlCol="0" anchor="t"/>
          <a:lstStyle/>
          <a:p>
            <a:pPr marL="0" indent="0" algn="l">
              <a:lnSpc>
                <a:spcPts val="2000"/>
              </a:lnSpc>
              <a:buNone/>
            </a:pPr>
            <a:r>
              <a:rPr lang="en-US" sz="1300" b="1" dirty="0">
                <a:solidFill>
                  <a:srgbClr val="000000"/>
                </a:solidFill>
                <a:latin typeface="Montserrat" pitchFamily="34" charset="0"/>
                <a:ea typeface="Montserrat" pitchFamily="34" charset="-122"/>
                <a:cs typeface="Montserrat" pitchFamily="34" charset="-120"/>
              </a:rPr>
              <a:t>Contexto hídrico:</a:t>
            </a:r>
            <a:r>
              <a:rPr lang="en-US" sz="1300" dirty="0">
                <a:solidFill>
                  <a:srgbClr val="000000"/>
                </a:solidFill>
                <a:latin typeface="Montserrat" pitchFamily="34" charset="0"/>
                <a:ea typeface="Montserrat" pitchFamily="34" charset="-122"/>
                <a:cs typeface="Montserrat" pitchFamily="34" charset="-120"/>
              </a:rPr>
              <a:t> Las instalaciones se localizan en la cuenca del río Urumea (Demarcación Hidrográfica del Cantábrico Oriental), con nivel de estrés hídrico bajo o medio-bajo según indicadores internacionales Baseline Water Stress del World Resources Institute).</a:t>
            </a:r>
            <a:endParaRPr lang="en-US" sz="1300" dirty="0"/>
          </a:p>
        </p:txBody>
      </p:sp>
      <p:sp>
        <p:nvSpPr>
          <p:cNvPr id="9" name="Text 5"/>
          <p:cNvSpPr/>
          <p:nvPr/>
        </p:nvSpPr>
        <p:spPr>
          <a:xfrm>
            <a:off x="676751" y="6104215"/>
            <a:ext cx="7790498" cy="512207"/>
          </a:xfrm>
          <a:prstGeom prst="rect">
            <a:avLst/>
          </a:prstGeom>
          <a:noFill/>
          <a:ln/>
        </p:spPr>
        <p:txBody>
          <a:bodyPr wrap="square" lIns="0" tIns="0" rIns="0" bIns="0" rtlCol="0" anchor="t"/>
          <a:lstStyle/>
          <a:p>
            <a:pPr marL="0" indent="0" algn="l">
              <a:lnSpc>
                <a:spcPts val="2000"/>
              </a:lnSpc>
              <a:buNone/>
            </a:pPr>
            <a:r>
              <a:rPr lang="en-US" sz="1300" b="1" dirty="0">
                <a:solidFill>
                  <a:srgbClr val="384653"/>
                </a:solidFill>
                <a:latin typeface="Montserrat" pitchFamily="34" charset="0"/>
                <a:ea typeface="Montserrat" pitchFamily="34" charset="-122"/>
                <a:cs typeface="Montserrat" pitchFamily="34" charset="-120"/>
              </a:rPr>
              <a:t>Consumo 2024:</a:t>
            </a:r>
            <a:r>
              <a:rPr lang="en-US" sz="1300" dirty="0">
                <a:solidFill>
                  <a:srgbClr val="384653"/>
                </a:solidFill>
                <a:latin typeface="Montserrat" pitchFamily="34" charset="0"/>
                <a:ea typeface="Montserrat" pitchFamily="34" charset="-122"/>
                <a:cs typeface="Montserrat" pitchFamily="34" charset="-120"/>
              </a:rPr>
              <a:t> 7.535 m³ (incremento del 11,1% respecto a 2023 debido a una fuga puntual en torre de refrigeración)</a:t>
            </a:r>
            <a:endParaRPr lang="en-US" sz="1300" dirty="0"/>
          </a:p>
        </p:txBody>
      </p:sp>
      <p:sp>
        <p:nvSpPr>
          <p:cNvPr id="10" name="Text 6"/>
          <p:cNvSpPr/>
          <p:nvPr/>
        </p:nvSpPr>
        <p:spPr>
          <a:xfrm>
            <a:off x="676751" y="6786324"/>
            <a:ext cx="7790498" cy="256103"/>
          </a:xfrm>
          <a:prstGeom prst="rect">
            <a:avLst/>
          </a:prstGeom>
          <a:noFill/>
          <a:ln/>
        </p:spPr>
        <p:txBody>
          <a:bodyPr wrap="none" lIns="0" tIns="0" rIns="0" bIns="0" rtlCol="0" anchor="t"/>
          <a:lstStyle/>
          <a:p>
            <a:pPr marL="0" indent="0" algn="l">
              <a:lnSpc>
                <a:spcPts val="2000"/>
              </a:lnSpc>
              <a:buNone/>
            </a:pPr>
            <a:endParaRPr lang="en-US" sz="1300" dirty="0"/>
          </a:p>
        </p:txBody>
      </p:sp>
      <p:sp>
        <p:nvSpPr>
          <p:cNvPr id="11" name="Text 7"/>
          <p:cNvSpPr/>
          <p:nvPr/>
        </p:nvSpPr>
        <p:spPr>
          <a:xfrm>
            <a:off x="676751" y="7212330"/>
            <a:ext cx="7790498" cy="204907"/>
          </a:xfrm>
          <a:prstGeom prst="rect">
            <a:avLst/>
          </a:prstGeom>
          <a:noFill/>
          <a:ln/>
        </p:spPr>
        <p:txBody>
          <a:bodyPr wrap="none" lIns="0" tIns="0" rIns="0" bIns="0" rtlCol="0" anchor="t"/>
          <a:lstStyle/>
          <a:p>
            <a:pPr marL="0" indent="0" algn="r">
              <a:lnSpc>
                <a:spcPts val="1600"/>
              </a:lnSpc>
              <a:buNone/>
            </a:pPr>
            <a:r>
              <a:rPr lang="en-US" sz="1050" dirty="0">
                <a:solidFill>
                  <a:srgbClr val="384653"/>
                </a:solidFill>
                <a:latin typeface="Montserrat" pitchFamily="34" charset="0"/>
                <a:ea typeface="Montserrat" pitchFamily="34" charset="-122"/>
                <a:cs typeface="Montserrat" pitchFamily="34" charset="-120"/>
              </a:rPr>
              <a:t>Página 35</a:t>
            </a:r>
            <a:endParaRPr lang="en-US" sz="10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63429" y="1043345"/>
            <a:ext cx="2492454" cy="311468"/>
          </a:xfrm>
          <a:prstGeom prst="rect">
            <a:avLst/>
          </a:prstGeom>
          <a:noFill/>
          <a:ln/>
        </p:spPr>
        <p:txBody>
          <a:bodyPr wrap="none" lIns="0" tIns="0" rIns="0" bIns="0" rtlCol="0" anchor="t"/>
          <a:lstStyle/>
          <a:p>
            <a:pPr marL="0" indent="0" algn="l">
              <a:lnSpc>
                <a:spcPts val="2450"/>
              </a:lnSpc>
              <a:buNone/>
            </a:pPr>
            <a:endParaRPr lang="en-US" sz="1950" dirty="0"/>
          </a:p>
        </p:txBody>
      </p:sp>
      <p:sp>
        <p:nvSpPr>
          <p:cNvPr id="3" name="Text 1"/>
          <p:cNvSpPr/>
          <p:nvPr/>
        </p:nvSpPr>
        <p:spPr>
          <a:xfrm>
            <a:off x="763429" y="1683425"/>
            <a:ext cx="2492454" cy="311468"/>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Vertidos</a:t>
            </a:r>
            <a:endParaRPr lang="en-US" sz="1950" dirty="0"/>
          </a:p>
        </p:txBody>
      </p:sp>
      <p:sp>
        <p:nvSpPr>
          <p:cNvPr id="4" name="Text 2"/>
          <p:cNvSpPr/>
          <p:nvPr/>
        </p:nvSpPr>
        <p:spPr>
          <a:xfrm>
            <a:off x="763429" y="2126337"/>
            <a:ext cx="6359247" cy="694373"/>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Las aguas residuales generadas en las instalaciones, tanto las procedentes de los circuitos de refrigeración como las aguas sanitarias, se conducen al colector de saneamiento gestionado por la sociedad pública </a:t>
            </a:r>
            <a:r>
              <a:rPr lang="en-US" sz="1200" b="1" dirty="0">
                <a:solidFill>
                  <a:srgbClr val="384653"/>
                </a:solidFill>
                <a:latin typeface="Montserrat" pitchFamily="34" charset="0"/>
                <a:ea typeface="Montserrat" pitchFamily="34" charset="-122"/>
                <a:cs typeface="Montserrat" pitchFamily="34" charset="-120"/>
              </a:rPr>
              <a:t>Gipuzkoako Urak</a:t>
            </a:r>
            <a:r>
              <a:rPr lang="en-US" sz="1200" dirty="0">
                <a:solidFill>
                  <a:srgbClr val="384653"/>
                </a:solidFill>
                <a:latin typeface="Montserrat" pitchFamily="34" charset="0"/>
                <a:ea typeface="Montserrat" pitchFamily="34" charset="-122"/>
                <a:cs typeface="Montserrat" pitchFamily="34" charset="-120"/>
              </a:rPr>
              <a:t>.</a:t>
            </a:r>
            <a:endParaRPr lang="en-US" sz="1200" dirty="0"/>
          </a:p>
        </p:txBody>
      </p:sp>
      <p:sp>
        <p:nvSpPr>
          <p:cNvPr id="5" name="Text 3"/>
          <p:cNvSpPr/>
          <p:nvPr/>
        </p:nvSpPr>
        <p:spPr>
          <a:xfrm>
            <a:off x="763429" y="2938939"/>
            <a:ext cx="6359247" cy="462915"/>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En consecuencia, PLASTIGAUR no realiza vertidos directos de aguas residuales a cauce público ni al medio receptor.</a:t>
            </a:r>
            <a:endParaRPr lang="en-US" sz="1200" dirty="0"/>
          </a:p>
        </p:txBody>
      </p:sp>
      <p:sp>
        <p:nvSpPr>
          <p:cNvPr id="6" name="Text 4"/>
          <p:cNvSpPr/>
          <p:nvPr/>
        </p:nvSpPr>
        <p:spPr>
          <a:xfrm>
            <a:off x="7515344" y="1683425"/>
            <a:ext cx="3128010" cy="311468"/>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Información PRTR y vertidos</a:t>
            </a:r>
            <a:endParaRPr lang="en-US" sz="1950" dirty="0"/>
          </a:p>
        </p:txBody>
      </p:sp>
      <p:sp>
        <p:nvSpPr>
          <p:cNvPr id="7" name="Text 5"/>
          <p:cNvSpPr/>
          <p:nvPr/>
        </p:nvSpPr>
        <p:spPr>
          <a:xfrm>
            <a:off x="7515344" y="2126337"/>
            <a:ext cx="6359247" cy="462915"/>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PLASTIGAUR declara los vertidos al agua sobre determinados flujos asociados a la actividad, en el Registro de Emisiones y Transferencias de Contaminantes.</a:t>
            </a:r>
            <a:endParaRPr lang="en-US" sz="1200" dirty="0"/>
          </a:p>
        </p:txBody>
      </p:sp>
      <p:sp>
        <p:nvSpPr>
          <p:cNvPr id="8" name="Text 6"/>
          <p:cNvSpPr/>
          <p:nvPr/>
        </p:nvSpPr>
        <p:spPr>
          <a:xfrm>
            <a:off x="7515344" y="2707481"/>
            <a:ext cx="6359247" cy="694373"/>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Los ultimos datos publicados de 2023 datos, no implican la existencia de vertidos industriales directos al medio, y su magnitud es coherente con el tipo de actividad desarrollada y con el enfoque preventivo implantado.</a:t>
            </a:r>
            <a:endParaRPr lang="en-US" sz="1200" dirty="0"/>
          </a:p>
        </p:txBody>
      </p:sp>
      <p:sp>
        <p:nvSpPr>
          <p:cNvPr id="9" name="Shape 7"/>
          <p:cNvSpPr/>
          <p:nvPr/>
        </p:nvSpPr>
        <p:spPr>
          <a:xfrm>
            <a:off x="7515344" y="3549729"/>
            <a:ext cx="6359247" cy="3155632"/>
          </a:xfrm>
          <a:prstGeom prst="roundRect">
            <a:avLst>
              <a:gd name="adj" fmla="val 7504"/>
            </a:avLst>
          </a:prstGeom>
          <a:noFill/>
          <a:ln w="7620">
            <a:solidFill>
              <a:srgbClr val="000000">
                <a:alpha val="8000"/>
              </a:srgbClr>
            </a:solidFill>
            <a:prstDash val="solid"/>
          </a:ln>
        </p:spPr>
        <p:txBody>
          <a:bodyPr/>
          <a:lstStyle/>
          <a:p>
            <a:endParaRPr lang="es-ES"/>
          </a:p>
        </p:txBody>
      </p:sp>
      <p:sp>
        <p:nvSpPr>
          <p:cNvPr id="10" name="Shape 8"/>
          <p:cNvSpPr/>
          <p:nvPr/>
        </p:nvSpPr>
        <p:spPr>
          <a:xfrm>
            <a:off x="7522964" y="3557349"/>
            <a:ext cx="6344007" cy="621983"/>
          </a:xfrm>
          <a:prstGeom prst="rect">
            <a:avLst/>
          </a:prstGeom>
          <a:solidFill>
            <a:srgbClr val="FFFFFF">
              <a:alpha val="4000"/>
            </a:srgbClr>
          </a:solidFill>
          <a:ln/>
        </p:spPr>
        <p:txBody>
          <a:bodyPr/>
          <a:lstStyle/>
          <a:p>
            <a:endParaRPr lang="es-ES"/>
          </a:p>
        </p:txBody>
      </p:sp>
      <p:sp>
        <p:nvSpPr>
          <p:cNvPr id="11" name="Text 9"/>
          <p:cNvSpPr/>
          <p:nvPr/>
        </p:nvSpPr>
        <p:spPr>
          <a:xfrm>
            <a:off x="7680960" y="3643789"/>
            <a:ext cx="839033" cy="370284"/>
          </a:xfrm>
          <a:prstGeom prst="rect">
            <a:avLst/>
          </a:prstGeom>
          <a:noFill/>
          <a:ln/>
        </p:spPr>
        <p:txBody>
          <a:bodyPr wrap="square" lIns="0" tIns="0" rIns="0" bIns="0" rtlCol="0" anchor="t"/>
          <a:lstStyle/>
          <a:p>
            <a:pPr marL="0" indent="0" algn="ctr">
              <a:lnSpc>
                <a:spcPts val="1450"/>
              </a:lnSpc>
              <a:buNone/>
            </a:pPr>
            <a:r>
              <a:rPr lang="en-US" sz="950" b="1" dirty="0">
                <a:solidFill>
                  <a:srgbClr val="384653"/>
                </a:solidFill>
                <a:latin typeface="Montserrat" pitchFamily="34" charset="0"/>
                <a:ea typeface="Montserrat" pitchFamily="34" charset="-122"/>
                <a:cs typeface="Montserrat" pitchFamily="34" charset="-120"/>
              </a:rPr>
              <a:t>Código PRTR</a:t>
            </a:r>
            <a:endParaRPr lang="en-US" sz="950" dirty="0"/>
          </a:p>
        </p:txBody>
      </p:sp>
      <p:sp>
        <p:nvSpPr>
          <p:cNvPr id="12" name="Text 10"/>
          <p:cNvSpPr/>
          <p:nvPr/>
        </p:nvSpPr>
        <p:spPr>
          <a:xfrm>
            <a:off x="8843129" y="3643789"/>
            <a:ext cx="3632240" cy="185142"/>
          </a:xfrm>
          <a:prstGeom prst="rect">
            <a:avLst/>
          </a:prstGeom>
          <a:noFill/>
          <a:ln/>
        </p:spPr>
        <p:txBody>
          <a:bodyPr wrap="none" lIns="0" tIns="0" rIns="0" bIns="0" rtlCol="0" anchor="t"/>
          <a:lstStyle/>
          <a:p>
            <a:pPr marL="0" indent="0" algn="ctr">
              <a:lnSpc>
                <a:spcPts val="1450"/>
              </a:lnSpc>
              <a:buNone/>
            </a:pPr>
            <a:r>
              <a:rPr lang="en-US" sz="950" b="1" dirty="0">
                <a:solidFill>
                  <a:srgbClr val="384653"/>
                </a:solidFill>
                <a:latin typeface="Montserrat" pitchFamily="34" charset="0"/>
                <a:ea typeface="Montserrat" pitchFamily="34" charset="-122"/>
                <a:cs typeface="Montserrat" pitchFamily="34" charset="-120"/>
              </a:rPr>
              <a:t>Contaminante</a:t>
            </a:r>
            <a:endParaRPr lang="en-US" sz="950" dirty="0"/>
          </a:p>
        </p:txBody>
      </p:sp>
      <p:sp>
        <p:nvSpPr>
          <p:cNvPr id="13" name="Text 11"/>
          <p:cNvSpPr/>
          <p:nvPr/>
        </p:nvSpPr>
        <p:spPr>
          <a:xfrm>
            <a:off x="12798504" y="3643789"/>
            <a:ext cx="910709" cy="185142"/>
          </a:xfrm>
          <a:prstGeom prst="rect">
            <a:avLst/>
          </a:prstGeom>
          <a:noFill/>
          <a:ln/>
        </p:spPr>
        <p:txBody>
          <a:bodyPr wrap="none" lIns="0" tIns="0" rIns="0" bIns="0" rtlCol="0" anchor="t"/>
          <a:lstStyle/>
          <a:p>
            <a:pPr marL="0" indent="0" algn="r">
              <a:lnSpc>
                <a:spcPts val="1450"/>
              </a:lnSpc>
              <a:buNone/>
            </a:pPr>
            <a:r>
              <a:rPr lang="en-US" sz="950" b="1" dirty="0">
                <a:solidFill>
                  <a:srgbClr val="384653"/>
                </a:solidFill>
                <a:latin typeface="Montserrat" pitchFamily="34" charset="0"/>
                <a:ea typeface="Montserrat" pitchFamily="34" charset="-122"/>
                <a:cs typeface="Montserrat" pitchFamily="34" charset="-120"/>
              </a:rPr>
              <a:t>Cantidad</a:t>
            </a:r>
            <a:endParaRPr lang="en-US" sz="950" dirty="0"/>
          </a:p>
        </p:txBody>
      </p:sp>
      <p:sp>
        <p:nvSpPr>
          <p:cNvPr id="14" name="Text 12"/>
          <p:cNvSpPr/>
          <p:nvPr/>
        </p:nvSpPr>
        <p:spPr>
          <a:xfrm>
            <a:off x="12798504" y="3907750"/>
            <a:ext cx="910709" cy="185142"/>
          </a:xfrm>
          <a:prstGeom prst="rect">
            <a:avLst/>
          </a:prstGeom>
          <a:noFill/>
          <a:ln/>
        </p:spPr>
        <p:txBody>
          <a:bodyPr wrap="none" lIns="0" tIns="0" rIns="0" bIns="0" rtlCol="0" anchor="t"/>
          <a:lstStyle/>
          <a:p>
            <a:pPr marL="0" indent="0" algn="r">
              <a:lnSpc>
                <a:spcPts val="1450"/>
              </a:lnSpc>
              <a:buNone/>
            </a:pPr>
            <a:r>
              <a:rPr lang="en-US" sz="950" b="1" dirty="0">
                <a:solidFill>
                  <a:srgbClr val="384653"/>
                </a:solidFill>
                <a:latin typeface="Montserrat" pitchFamily="34" charset="0"/>
                <a:ea typeface="Montserrat" pitchFamily="34" charset="-122"/>
                <a:cs typeface="Montserrat" pitchFamily="34" charset="-120"/>
              </a:rPr>
              <a:t>Kg/año</a:t>
            </a:r>
            <a:endParaRPr lang="en-US" sz="950" dirty="0"/>
          </a:p>
        </p:txBody>
      </p:sp>
      <p:sp>
        <p:nvSpPr>
          <p:cNvPr id="15" name="Shape 13"/>
          <p:cNvSpPr/>
          <p:nvPr/>
        </p:nvSpPr>
        <p:spPr>
          <a:xfrm>
            <a:off x="7522964" y="4179332"/>
            <a:ext cx="6344007" cy="728305"/>
          </a:xfrm>
          <a:prstGeom prst="rect">
            <a:avLst/>
          </a:prstGeom>
          <a:solidFill>
            <a:srgbClr val="000000">
              <a:alpha val="4000"/>
            </a:srgbClr>
          </a:solidFill>
          <a:ln/>
        </p:spPr>
        <p:txBody>
          <a:bodyPr/>
          <a:lstStyle/>
          <a:p>
            <a:endParaRPr lang="es-ES"/>
          </a:p>
        </p:txBody>
      </p:sp>
      <p:sp>
        <p:nvSpPr>
          <p:cNvPr id="16" name="Text 14"/>
          <p:cNvSpPr/>
          <p:nvPr/>
        </p:nvSpPr>
        <p:spPr>
          <a:xfrm>
            <a:off x="7680960" y="4265771"/>
            <a:ext cx="839033"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010100</a:t>
            </a:r>
            <a:endParaRPr lang="en-US" sz="950" dirty="0"/>
          </a:p>
        </p:txBody>
      </p:sp>
      <p:sp>
        <p:nvSpPr>
          <p:cNvPr id="17" name="Text 15"/>
          <p:cNvSpPr/>
          <p:nvPr/>
        </p:nvSpPr>
        <p:spPr>
          <a:xfrm>
            <a:off x="8843129" y="4265771"/>
            <a:ext cx="3632240" cy="555427"/>
          </a:xfrm>
          <a:prstGeom prst="rect">
            <a:avLst/>
          </a:prstGeom>
          <a:noFill/>
          <a:ln/>
        </p:spPr>
        <p:txBody>
          <a:bodyPr wrap="squar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Compuestos organohalogenados y sustancias que puedan dar origen a compuestos de esta clase en el medio acuático (como AOX)</a:t>
            </a:r>
            <a:endParaRPr lang="en-US" sz="950" dirty="0"/>
          </a:p>
        </p:txBody>
      </p:sp>
      <p:sp>
        <p:nvSpPr>
          <p:cNvPr id="18" name="Text 16"/>
          <p:cNvSpPr/>
          <p:nvPr/>
        </p:nvSpPr>
        <p:spPr>
          <a:xfrm>
            <a:off x="12798504" y="4265771"/>
            <a:ext cx="910709"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0,44</a:t>
            </a:r>
            <a:endParaRPr lang="en-US" sz="950" dirty="0"/>
          </a:p>
        </p:txBody>
      </p:sp>
      <p:sp>
        <p:nvSpPr>
          <p:cNvPr id="19" name="Shape 17"/>
          <p:cNvSpPr/>
          <p:nvPr/>
        </p:nvSpPr>
        <p:spPr>
          <a:xfrm>
            <a:off x="7522964" y="4907637"/>
            <a:ext cx="6344007" cy="358021"/>
          </a:xfrm>
          <a:prstGeom prst="rect">
            <a:avLst/>
          </a:prstGeom>
          <a:solidFill>
            <a:srgbClr val="FFFFFF">
              <a:alpha val="4000"/>
            </a:srgbClr>
          </a:solidFill>
          <a:ln/>
        </p:spPr>
        <p:txBody>
          <a:bodyPr/>
          <a:lstStyle/>
          <a:p>
            <a:endParaRPr lang="es-ES"/>
          </a:p>
        </p:txBody>
      </p:sp>
      <p:sp>
        <p:nvSpPr>
          <p:cNvPr id="20" name="Text 18"/>
          <p:cNvSpPr/>
          <p:nvPr/>
        </p:nvSpPr>
        <p:spPr>
          <a:xfrm>
            <a:off x="7680960" y="4994077"/>
            <a:ext cx="839033"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020302</a:t>
            </a:r>
            <a:endParaRPr lang="en-US" sz="950" dirty="0"/>
          </a:p>
        </p:txBody>
      </p:sp>
      <p:sp>
        <p:nvSpPr>
          <p:cNvPr id="21" name="Text 19"/>
          <p:cNvSpPr/>
          <p:nvPr/>
        </p:nvSpPr>
        <p:spPr>
          <a:xfrm>
            <a:off x="8843129" y="4994077"/>
            <a:ext cx="3632240"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Plomo y sus compuestos</a:t>
            </a:r>
            <a:endParaRPr lang="en-US" sz="950" dirty="0"/>
          </a:p>
        </p:txBody>
      </p:sp>
      <p:sp>
        <p:nvSpPr>
          <p:cNvPr id="22" name="Text 20"/>
          <p:cNvSpPr/>
          <p:nvPr/>
        </p:nvSpPr>
        <p:spPr>
          <a:xfrm>
            <a:off x="12798504" y="4994077"/>
            <a:ext cx="910709" cy="185142"/>
          </a:xfrm>
          <a:prstGeom prst="rect">
            <a:avLst/>
          </a:prstGeom>
          <a:noFill/>
          <a:ln/>
        </p:spPr>
        <p:txBody>
          <a:bodyPr wrap="none" lIns="0" tIns="0" rIns="0" bIns="0" rtlCol="0" anchor="t"/>
          <a:lstStyle/>
          <a:p>
            <a:pPr marL="0" indent="0" algn="ctr">
              <a:lnSpc>
                <a:spcPts val="1450"/>
              </a:lnSpc>
              <a:buNone/>
            </a:pPr>
            <a:r>
              <a:rPr lang="en-US" sz="950" dirty="0">
                <a:solidFill>
                  <a:srgbClr val="384653"/>
                </a:solidFill>
                <a:latin typeface="Montserrat" pitchFamily="34" charset="0"/>
                <a:ea typeface="Montserrat" pitchFamily="34" charset="-122"/>
                <a:cs typeface="Montserrat" pitchFamily="34" charset="-120"/>
              </a:rPr>
              <a:t>0,13</a:t>
            </a:r>
            <a:endParaRPr lang="en-US" sz="950" dirty="0"/>
          </a:p>
        </p:txBody>
      </p:sp>
      <p:sp>
        <p:nvSpPr>
          <p:cNvPr id="23" name="Shape 21"/>
          <p:cNvSpPr/>
          <p:nvPr/>
        </p:nvSpPr>
        <p:spPr>
          <a:xfrm>
            <a:off x="7522964" y="5265658"/>
            <a:ext cx="6344007" cy="358021"/>
          </a:xfrm>
          <a:prstGeom prst="rect">
            <a:avLst/>
          </a:prstGeom>
          <a:solidFill>
            <a:srgbClr val="000000">
              <a:alpha val="4000"/>
            </a:srgbClr>
          </a:solidFill>
          <a:ln/>
        </p:spPr>
        <p:txBody>
          <a:bodyPr/>
          <a:lstStyle/>
          <a:p>
            <a:endParaRPr lang="es-ES"/>
          </a:p>
        </p:txBody>
      </p:sp>
      <p:sp>
        <p:nvSpPr>
          <p:cNvPr id="24" name="Text 22"/>
          <p:cNvSpPr/>
          <p:nvPr/>
        </p:nvSpPr>
        <p:spPr>
          <a:xfrm>
            <a:off x="7680960" y="5352098"/>
            <a:ext cx="839033"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020312</a:t>
            </a:r>
            <a:endParaRPr lang="en-US" sz="950" dirty="0"/>
          </a:p>
        </p:txBody>
      </p:sp>
      <p:sp>
        <p:nvSpPr>
          <p:cNvPr id="25" name="Text 23"/>
          <p:cNvSpPr/>
          <p:nvPr/>
        </p:nvSpPr>
        <p:spPr>
          <a:xfrm>
            <a:off x="8843129" y="5352098"/>
            <a:ext cx="3632240"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Zinc y sus compuestos</a:t>
            </a:r>
            <a:endParaRPr lang="en-US" sz="950" dirty="0"/>
          </a:p>
        </p:txBody>
      </p:sp>
      <p:sp>
        <p:nvSpPr>
          <p:cNvPr id="26" name="Text 24"/>
          <p:cNvSpPr/>
          <p:nvPr/>
        </p:nvSpPr>
        <p:spPr>
          <a:xfrm>
            <a:off x="12798504" y="5352098"/>
            <a:ext cx="910709" cy="185142"/>
          </a:xfrm>
          <a:prstGeom prst="rect">
            <a:avLst/>
          </a:prstGeom>
          <a:noFill/>
          <a:ln/>
        </p:spPr>
        <p:txBody>
          <a:bodyPr wrap="none" lIns="0" tIns="0" rIns="0" bIns="0" rtlCol="0" anchor="t"/>
          <a:lstStyle/>
          <a:p>
            <a:pPr marL="0" indent="0" algn="ctr">
              <a:lnSpc>
                <a:spcPts val="1450"/>
              </a:lnSpc>
              <a:buNone/>
            </a:pPr>
            <a:r>
              <a:rPr lang="en-US" sz="950" dirty="0">
                <a:solidFill>
                  <a:srgbClr val="384653"/>
                </a:solidFill>
                <a:latin typeface="Montserrat" pitchFamily="34" charset="0"/>
                <a:ea typeface="Montserrat" pitchFamily="34" charset="-122"/>
                <a:cs typeface="Montserrat" pitchFamily="34" charset="-120"/>
              </a:rPr>
              <a:t>0,61</a:t>
            </a:r>
            <a:endParaRPr lang="en-US" sz="950" dirty="0"/>
          </a:p>
        </p:txBody>
      </p:sp>
      <p:sp>
        <p:nvSpPr>
          <p:cNvPr id="27" name="Shape 25"/>
          <p:cNvSpPr/>
          <p:nvPr/>
        </p:nvSpPr>
        <p:spPr>
          <a:xfrm>
            <a:off x="7522964" y="5623679"/>
            <a:ext cx="6344007" cy="358021"/>
          </a:xfrm>
          <a:prstGeom prst="rect">
            <a:avLst/>
          </a:prstGeom>
          <a:solidFill>
            <a:srgbClr val="FFFFFF">
              <a:alpha val="4000"/>
            </a:srgbClr>
          </a:solidFill>
          <a:ln/>
        </p:spPr>
        <p:txBody>
          <a:bodyPr/>
          <a:lstStyle/>
          <a:p>
            <a:endParaRPr lang="es-ES"/>
          </a:p>
        </p:txBody>
      </p:sp>
      <p:sp>
        <p:nvSpPr>
          <p:cNvPr id="28" name="Text 26"/>
          <p:cNvSpPr/>
          <p:nvPr/>
        </p:nvSpPr>
        <p:spPr>
          <a:xfrm>
            <a:off x="7680960" y="5710118"/>
            <a:ext cx="839033"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021100</a:t>
            </a:r>
            <a:endParaRPr lang="en-US" sz="950" dirty="0"/>
          </a:p>
        </p:txBody>
      </p:sp>
      <p:sp>
        <p:nvSpPr>
          <p:cNvPr id="29" name="Text 27"/>
          <p:cNvSpPr/>
          <p:nvPr/>
        </p:nvSpPr>
        <p:spPr>
          <a:xfrm>
            <a:off x="8843129" y="5710118"/>
            <a:ext cx="3632240"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Cloruros (como Cl total)</a:t>
            </a:r>
            <a:endParaRPr lang="en-US" sz="950" dirty="0"/>
          </a:p>
        </p:txBody>
      </p:sp>
      <p:sp>
        <p:nvSpPr>
          <p:cNvPr id="30" name="Text 28"/>
          <p:cNvSpPr/>
          <p:nvPr/>
        </p:nvSpPr>
        <p:spPr>
          <a:xfrm>
            <a:off x="12798504" y="5710118"/>
            <a:ext cx="910709" cy="185142"/>
          </a:xfrm>
          <a:prstGeom prst="rect">
            <a:avLst/>
          </a:prstGeom>
          <a:noFill/>
          <a:ln/>
        </p:spPr>
        <p:txBody>
          <a:bodyPr wrap="none" lIns="0" tIns="0" rIns="0" bIns="0" rtlCol="0" anchor="t"/>
          <a:lstStyle/>
          <a:p>
            <a:pPr marL="0" indent="0" algn="ctr">
              <a:lnSpc>
                <a:spcPts val="1450"/>
              </a:lnSpc>
              <a:buNone/>
            </a:pPr>
            <a:r>
              <a:rPr lang="en-US" sz="950" dirty="0">
                <a:solidFill>
                  <a:srgbClr val="384653"/>
                </a:solidFill>
                <a:latin typeface="Montserrat" pitchFamily="34" charset="0"/>
                <a:ea typeface="Montserrat" pitchFamily="34" charset="-122"/>
                <a:cs typeface="Montserrat" pitchFamily="34" charset="-120"/>
              </a:rPr>
              <a:t>172,78</a:t>
            </a:r>
            <a:endParaRPr lang="en-US" sz="950" dirty="0"/>
          </a:p>
        </p:txBody>
      </p:sp>
      <p:sp>
        <p:nvSpPr>
          <p:cNvPr id="31" name="Shape 29"/>
          <p:cNvSpPr/>
          <p:nvPr/>
        </p:nvSpPr>
        <p:spPr>
          <a:xfrm>
            <a:off x="7522964" y="5981700"/>
            <a:ext cx="6344007" cy="358021"/>
          </a:xfrm>
          <a:prstGeom prst="rect">
            <a:avLst/>
          </a:prstGeom>
          <a:solidFill>
            <a:srgbClr val="000000">
              <a:alpha val="4000"/>
            </a:srgbClr>
          </a:solidFill>
          <a:ln/>
        </p:spPr>
        <p:txBody>
          <a:bodyPr/>
          <a:lstStyle/>
          <a:p>
            <a:endParaRPr lang="es-ES"/>
          </a:p>
        </p:txBody>
      </p:sp>
      <p:sp>
        <p:nvSpPr>
          <p:cNvPr id="32" name="Text 30"/>
          <p:cNvSpPr/>
          <p:nvPr/>
        </p:nvSpPr>
        <p:spPr>
          <a:xfrm>
            <a:off x="7680960" y="6068139"/>
            <a:ext cx="839033"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022200</a:t>
            </a:r>
            <a:endParaRPr lang="en-US" sz="950" dirty="0"/>
          </a:p>
        </p:txBody>
      </p:sp>
      <p:sp>
        <p:nvSpPr>
          <p:cNvPr id="33" name="Text 31"/>
          <p:cNvSpPr/>
          <p:nvPr/>
        </p:nvSpPr>
        <p:spPr>
          <a:xfrm>
            <a:off x="8843129" y="6068139"/>
            <a:ext cx="3632240"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Fósforo total</a:t>
            </a:r>
            <a:endParaRPr lang="en-US" sz="950" dirty="0"/>
          </a:p>
        </p:txBody>
      </p:sp>
      <p:sp>
        <p:nvSpPr>
          <p:cNvPr id="34" name="Text 32"/>
          <p:cNvSpPr/>
          <p:nvPr/>
        </p:nvSpPr>
        <p:spPr>
          <a:xfrm>
            <a:off x="12798504" y="6068139"/>
            <a:ext cx="910709" cy="185142"/>
          </a:xfrm>
          <a:prstGeom prst="rect">
            <a:avLst/>
          </a:prstGeom>
          <a:noFill/>
          <a:ln/>
        </p:spPr>
        <p:txBody>
          <a:bodyPr wrap="none" lIns="0" tIns="0" rIns="0" bIns="0" rtlCol="0" anchor="t"/>
          <a:lstStyle/>
          <a:p>
            <a:pPr marL="0" indent="0" algn="ctr">
              <a:lnSpc>
                <a:spcPts val="1450"/>
              </a:lnSpc>
              <a:buNone/>
            </a:pPr>
            <a:r>
              <a:rPr lang="en-US" sz="950" dirty="0">
                <a:solidFill>
                  <a:srgbClr val="384653"/>
                </a:solidFill>
                <a:latin typeface="Montserrat" pitchFamily="34" charset="0"/>
                <a:ea typeface="Montserrat" pitchFamily="34" charset="-122"/>
                <a:cs typeface="Montserrat" pitchFamily="34" charset="-120"/>
              </a:rPr>
              <a:t>10,65</a:t>
            </a:r>
            <a:endParaRPr lang="en-US" sz="950" dirty="0"/>
          </a:p>
        </p:txBody>
      </p:sp>
      <p:sp>
        <p:nvSpPr>
          <p:cNvPr id="35" name="Shape 33"/>
          <p:cNvSpPr/>
          <p:nvPr/>
        </p:nvSpPr>
        <p:spPr>
          <a:xfrm>
            <a:off x="7522964" y="6339721"/>
            <a:ext cx="6344007" cy="358021"/>
          </a:xfrm>
          <a:prstGeom prst="rect">
            <a:avLst/>
          </a:prstGeom>
          <a:solidFill>
            <a:srgbClr val="FFFFFF">
              <a:alpha val="4000"/>
            </a:srgbClr>
          </a:solidFill>
          <a:ln/>
        </p:spPr>
        <p:txBody>
          <a:bodyPr/>
          <a:lstStyle/>
          <a:p>
            <a:endParaRPr lang="es-ES"/>
          </a:p>
        </p:txBody>
      </p:sp>
      <p:sp>
        <p:nvSpPr>
          <p:cNvPr id="36" name="Text 34"/>
          <p:cNvSpPr/>
          <p:nvPr/>
        </p:nvSpPr>
        <p:spPr>
          <a:xfrm>
            <a:off x="7680960" y="6426160"/>
            <a:ext cx="839033"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030700</a:t>
            </a:r>
            <a:endParaRPr lang="en-US" sz="950" dirty="0"/>
          </a:p>
        </p:txBody>
      </p:sp>
      <p:sp>
        <p:nvSpPr>
          <p:cNvPr id="37" name="Text 35"/>
          <p:cNvSpPr/>
          <p:nvPr/>
        </p:nvSpPr>
        <p:spPr>
          <a:xfrm>
            <a:off x="8843129" y="6426160"/>
            <a:ext cx="3632240" cy="185142"/>
          </a:xfrm>
          <a:prstGeom prst="rect">
            <a:avLst/>
          </a:prstGeom>
          <a:noFill/>
          <a:ln/>
        </p:spPr>
        <p:txBody>
          <a:bodyPr wrap="none" lIns="0" tIns="0" rIns="0" bIns="0" rtlCol="0" anchor="t"/>
          <a:lstStyle/>
          <a:p>
            <a:pPr marL="0" indent="0" algn="l">
              <a:lnSpc>
                <a:spcPts val="1450"/>
              </a:lnSpc>
              <a:buNone/>
            </a:pPr>
            <a:r>
              <a:rPr lang="en-US" sz="950" dirty="0">
                <a:solidFill>
                  <a:srgbClr val="384653"/>
                </a:solidFill>
                <a:latin typeface="Montserrat" pitchFamily="34" charset="0"/>
                <a:ea typeface="Montserrat" pitchFamily="34" charset="-122"/>
                <a:cs typeface="Montserrat" pitchFamily="34" charset="-120"/>
              </a:rPr>
              <a:t>DQO</a:t>
            </a:r>
            <a:endParaRPr lang="en-US" sz="950" dirty="0"/>
          </a:p>
        </p:txBody>
      </p:sp>
      <p:sp>
        <p:nvSpPr>
          <p:cNvPr id="38" name="Text 36"/>
          <p:cNvSpPr/>
          <p:nvPr/>
        </p:nvSpPr>
        <p:spPr>
          <a:xfrm>
            <a:off x="12798504" y="6426160"/>
            <a:ext cx="910709" cy="185142"/>
          </a:xfrm>
          <a:prstGeom prst="rect">
            <a:avLst/>
          </a:prstGeom>
          <a:noFill/>
          <a:ln/>
        </p:spPr>
        <p:txBody>
          <a:bodyPr wrap="none" lIns="0" tIns="0" rIns="0" bIns="0" rtlCol="0" anchor="t"/>
          <a:lstStyle/>
          <a:p>
            <a:pPr marL="0" indent="0" algn="ctr">
              <a:lnSpc>
                <a:spcPts val="1450"/>
              </a:lnSpc>
              <a:buNone/>
            </a:pPr>
            <a:r>
              <a:rPr lang="en-US" sz="950" dirty="0">
                <a:solidFill>
                  <a:srgbClr val="384653"/>
                </a:solidFill>
                <a:latin typeface="Montserrat" pitchFamily="34" charset="0"/>
                <a:ea typeface="Montserrat" pitchFamily="34" charset="-122"/>
                <a:cs typeface="Montserrat" pitchFamily="34" charset="-120"/>
              </a:rPr>
              <a:t>93,28</a:t>
            </a:r>
            <a:endParaRPr lang="en-US" sz="950" dirty="0"/>
          </a:p>
        </p:txBody>
      </p:sp>
      <p:sp>
        <p:nvSpPr>
          <p:cNvPr id="39" name="Text 37"/>
          <p:cNvSpPr/>
          <p:nvPr/>
        </p:nvSpPr>
        <p:spPr>
          <a:xfrm>
            <a:off x="763429" y="7001113"/>
            <a:ext cx="13103543" cy="185142"/>
          </a:xfrm>
          <a:prstGeom prst="rect">
            <a:avLst/>
          </a:prstGeom>
          <a:noFill/>
          <a:ln/>
        </p:spPr>
        <p:txBody>
          <a:bodyPr wrap="none" lIns="0" tIns="0" rIns="0" bIns="0" rtlCol="0" anchor="t"/>
          <a:lstStyle/>
          <a:p>
            <a:pPr marL="0" indent="0" algn="r">
              <a:lnSpc>
                <a:spcPts val="1450"/>
              </a:lnSpc>
              <a:buNone/>
            </a:pPr>
            <a:r>
              <a:rPr lang="en-US" sz="950" dirty="0">
                <a:solidFill>
                  <a:srgbClr val="384653"/>
                </a:solidFill>
                <a:latin typeface="Montserrat" pitchFamily="34" charset="0"/>
                <a:ea typeface="Montserrat" pitchFamily="34" charset="-122"/>
                <a:cs typeface="Montserrat" pitchFamily="34" charset="-120"/>
              </a:rPr>
              <a:t>Página 36</a:t>
            </a:r>
            <a:endParaRPr lang="en-US" sz="9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905024" y="1707118"/>
            <a:ext cx="4738092" cy="344329"/>
          </a:xfrm>
          <a:prstGeom prst="rect">
            <a:avLst/>
          </a:prstGeom>
          <a:noFill/>
          <a:ln/>
        </p:spPr>
        <p:txBody>
          <a:bodyPr wrap="none" lIns="0" tIns="0" rIns="0" bIns="0" rtlCol="0" anchor="t"/>
          <a:lstStyle/>
          <a:p>
            <a:pPr marL="0" indent="0" algn="l">
              <a:lnSpc>
                <a:spcPts val="2700"/>
              </a:lnSpc>
              <a:buNone/>
            </a:pPr>
            <a:r>
              <a:rPr lang="en-US" sz="2150" b="1" dirty="0">
                <a:solidFill>
                  <a:srgbClr val="2E3C4E"/>
                </a:solidFill>
                <a:latin typeface="Barlow Bold" pitchFamily="34" charset="0"/>
                <a:ea typeface="Barlow Bold" pitchFamily="34" charset="-122"/>
                <a:cs typeface="Barlow Bold" pitchFamily="34" charset="-120"/>
              </a:rPr>
              <a:t>4.5.Circularidad: Materiales y Residuos</a:t>
            </a:r>
            <a:endParaRPr lang="en-US" sz="2150" dirty="0"/>
          </a:p>
        </p:txBody>
      </p:sp>
      <p:sp>
        <p:nvSpPr>
          <p:cNvPr id="4" name="Text 1"/>
          <p:cNvSpPr/>
          <p:nvPr/>
        </p:nvSpPr>
        <p:spPr>
          <a:xfrm>
            <a:off x="5905024" y="2138124"/>
            <a:ext cx="8306753" cy="259794"/>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La actividad industrial de PLASTIGAUR se apoya de forma intensiva en el uso de materias primas plásticas, fundamentalmente granza de polietileno, lo que sitúa la gestión eficiente de materiales y la transición hacia un modelo de economía circular como uno de los ejes prioritarios de su desempeño ambiental.</a:t>
            </a:r>
            <a:endParaRPr lang="en-US" sz="800" dirty="0"/>
          </a:p>
        </p:txBody>
      </p:sp>
      <p:sp>
        <p:nvSpPr>
          <p:cNvPr id="5" name="Text 2"/>
          <p:cNvSpPr/>
          <p:nvPr/>
        </p:nvSpPr>
        <p:spPr>
          <a:xfrm>
            <a:off x="5905024" y="2462927"/>
            <a:ext cx="8306753" cy="259794"/>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Este enfoque se integra en el sistema de gestión y se materializa en la selección de materias primas, el ecodiseño de productos, la medición de la circularidad corporativa y la valorización de residuos.</a:t>
            </a:r>
            <a:endParaRPr lang="en-US" sz="800" dirty="0"/>
          </a:p>
        </p:txBody>
      </p:sp>
      <p:sp>
        <p:nvSpPr>
          <p:cNvPr id="6" name="Text 3"/>
          <p:cNvSpPr/>
          <p:nvPr/>
        </p:nvSpPr>
        <p:spPr>
          <a:xfrm>
            <a:off x="5905024" y="2809399"/>
            <a:ext cx="2099905" cy="206573"/>
          </a:xfrm>
          <a:prstGeom prst="rect">
            <a:avLst/>
          </a:prstGeom>
          <a:noFill/>
          <a:ln/>
        </p:spPr>
        <p:txBody>
          <a:bodyPr wrap="none" lIns="0" tIns="0" rIns="0" bIns="0" rtlCol="0" anchor="t"/>
          <a:lstStyle/>
          <a:p>
            <a:pPr marL="0" indent="0" algn="l">
              <a:lnSpc>
                <a:spcPts val="1600"/>
              </a:lnSpc>
              <a:buNone/>
            </a:pPr>
            <a:r>
              <a:rPr lang="en-US" sz="1300" b="1" dirty="0">
                <a:solidFill>
                  <a:srgbClr val="2E3C4E"/>
                </a:solidFill>
                <a:latin typeface="Barlow Bold" pitchFamily="34" charset="0"/>
                <a:ea typeface="Barlow Bold" pitchFamily="34" charset="-122"/>
                <a:cs typeface="Barlow Bold" pitchFamily="34" charset="-120"/>
              </a:rPr>
              <a:t>Materiales y materias primas</a:t>
            </a:r>
            <a:endParaRPr lang="en-US" sz="1300" dirty="0"/>
          </a:p>
        </p:txBody>
      </p:sp>
      <p:sp>
        <p:nvSpPr>
          <p:cNvPr id="7" name="Text 4"/>
          <p:cNvSpPr/>
          <p:nvPr/>
        </p:nvSpPr>
        <p:spPr>
          <a:xfrm>
            <a:off x="5905024" y="3102650"/>
            <a:ext cx="8306753" cy="389692"/>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La granza constituye el principal insumo utilizado en los procesos productivos de PLASTIGAUR. En 2024, el 75,86 % de la granza empleada correspondió a material virgen de origen fósil y el consumo de materias primas representa aproximadamente el 94% del impacto climático total, siendo el polietileno virgen el componente de mayor influencia (77,2% sobre la huella absoluta).</a:t>
            </a:r>
            <a:endParaRPr lang="en-US" sz="800" dirty="0"/>
          </a:p>
        </p:txBody>
      </p:sp>
      <p:sp>
        <p:nvSpPr>
          <p:cNvPr id="8" name="Text 5"/>
          <p:cNvSpPr/>
          <p:nvPr/>
        </p:nvSpPr>
        <p:spPr>
          <a:xfrm>
            <a:off x="5905024" y="3557349"/>
            <a:ext cx="8306753" cy="389692"/>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Durante 2024, PLASTIGAUR ha continuado avanzando en la incorporación de material reciclado postconsumo. En 2024, el 15,51 % del total de la materia prima utilizada fue de origen reciclado postconsumo, lo que supone un incremento del 13,3 % respecto al ejercicio anterior. El LDPE sigue siendo la tipología de material predominante y representa el 70,7 % del total de la granza consumida..</a:t>
            </a:r>
            <a:endParaRPr lang="en-US" sz="800" dirty="0"/>
          </a:p>
        </p:txBody>
      </p:sp>
      <p:sp>
        <p:nvSpPr>
          <p:cNvPr id="9" name="Text 6"/>
          <p:cNvSpPr/>
          <p:nvPr/>
        </p:nvSpPr>
        <p:spPr>
          <a:xfrm>
            <a:off x="5905024" y="4012049"/>
            <a:ext cx="8306753" cy="259794"/>
          </a:xfrm>
          <a:prstGeom prst="rect">
            <a:avLst/>
          </a:prstGeom>
          <a:noFill/>
          <a:ln/>
        </p:spPr>
        <p:txBody>
          <a:bodyPr wrap="square" lIns="0" tIns="0" rIns="0" bIns="0" rtlCol="0" anchor="t"/>
          <a:lstStyle/>
          <a:p>
            <a:pPr marL="0" indent="0" algn="l">
              <a:lnSpc>
                <a:spcPts val="1000"/>
              </a:lnSpc>
              <a:buNone/>
            </a:pPr>
            <a:r>
              <a:rPr lang="en-US" sz="800" dirty="0">
                <a:solidFill>
                  <a:srgbClr val="384653"/>
                </a:solidFill>
                <a:latin typeface="Montserrat" pitchFamily="34" charset="0"/>
                <a:ea typeface="Montserrat" pitchFamily="34" charset="-122"/>
                <a:cs typeface="Montserrat" pitchFamily="34" charset="-120"/>
              </a:rPr>
              <a:t>Esta evolución del mix de materiales hacia opciones con menor impacto ambiental ha contribuido a una reducción aproximada de 9.492 toneladas de CO₂ equivalente.</a:t>
            </a:r>
            <a:endParaRPr lang="en-US" sz="800" dirty="0"/>
          </a:p>
        </p:txBody>
      </p:sp>
      <p:sp>
        <p:nvSpPr>
          <p:cNvPr id="10" name="Text 7"/>
          <p:cNvSpPr/>
          <p:nvPr/>
        </p:nvSpPr>
        <p:spPr>
          <a:xfrm>
            <a:off x="6621542" y="5017056"/>
            <a:ext cx="1287423" cy="261580"/>
          </a:xfrm>
          <a:prstGeom prst="rect">
            <a:avLst/>
          </a:prstGeom>
          <a:noFill/>
          <a:ln/>
        </p:spPr>
        <p:txBody>
          <a:bodyPr wrap="none" lIns="0" tIns="0" rIns="0" bIns="0" rtlCol="0" anchor="t"/>
          <a:lstStyle/>
          <a:p>
            <a:pPr marL="0" indent="0" algn="ctr">
              <a:lnSpc>
                <a:spcPts val="2050"/>
              </a:lnSpc>
              <a:buNone/>
            </a:pPr>
            <a:r>
              <a:rPr lang="en-US" sz="2050" b="1" dirty="0">
                <a:solidFill>
                  <a:srgbClr val="384653"/>
                </a:solidFill>
                <a:latin typeface="Barlow Bold" pitchFamily="34" charset="0"/>
                <a:ea typeface="Barlow Bold" pitchFamily="34" charset="-122"/>
                <a:cs typeface="Barlow Bold" pitchFamily="34" charset="-120"/>
              </a:rPr>
              <a:t>15.51%</a:t>
            </a:r>
            <a:endParaRPr lang="en-US" sz="2050" dirty="0"/>
          </a:p>
        </p:txBody>
      </p:sp>
      <p:pic>
        <p:nvPicPr>
          <p:cNvPr id="11" name="Image 1" descr="preencoded.png"/>
          <p:cNvPicPr>
            <a:picLocks noChangeAspect="1"/>
          </p:cNvPicPr>
          <p:nvPr/>
        </p:nvPicPr>
        <p:blipFill>
          <a:blip r:embed="rId4"/>
          <a:stretch>
            <a:fillRect/>
          </a:stretch>
        </p:blipFill>
        <p:spPr>
          <a:xfrm>
            <a:off x="6480334" y="4362926"/>
            <a:ext cx="1570077" cy="1570077"/>
          </a:xfrm>
          <a:prstGeom prst="rect">
            <a:avLst/>
          </a:prstGeom>
        </p:spPr>
      </p:pic>
      <p:sp>
        <p:nvSpPr>
          <p:cNvPr id="12" name="Text 8"/>
          <p:cNvSpPr/>
          <p:nvPr/>
        </p:nvSpPr>
        <p:spPr>
          <a:xfrm>
            <a:off x="6566416" y="6016823"/>
            <a:ext cx="1398032" cy="172164"/>
          </a:xfrm>
          <a:prstGeom prst="rect">
            <a:avLst/>
          </a:prstGeom>
          <a:noFill/>
          <a:ln/>
        </p:spPr>
        <p:txBody>
          <a:bodyPr wrap="none" lIns="0" tIns="0" rIns="0" bIns="0" rtlCol="0" anchor="t"/>
          <a:lstStyle/>
          <a:p>
            <a:pPr marL="0" indent="0" algn="ctr">
              <a:lnSpc>
                <a:spcPts val="1350"/>
              </a:lnSpc>
              <a:buNone/>
            </a:pPr>
            <a:r>
              <a:rPr lang="en-US" sz="1050" b="1" dirty="0">
                <a:solidFill>
                  <a:srgbClr val="384653"/>
                </a:solidFill>
                <a:latin typeface="Barlow Bold" pitchFamily="34" charset="0"/>
                <a:ea typeface="Barlow Bold" pitchFamily="34" charset="-122"/>
                <a:cs typeface="Barlow Bold" pitchFamily="34" charset="-120"/>
              </a:rPr>
              <a:t>Material Reciclado PCR</a:t>
            </a:r>
            <a:endParaRPr lang="en-US" sz="1050" dirty="0"/>
          </a:p>
        </p:txBody>
      </p:sp>
      <p:sp>
        <p:nvSpPr>
          <p:cNvPr id="13" name="Text 9"/>
          <p:cNvSpPr/>
          <p:nvPr/>
        </p:nvSpPr>
        <p:spPr>
          <a:xfrm>
            <a:off x="5905024" y="6223635"/>
            <a:ext cx="2720816" cy="129897"/>
          </a:xfrm>
          <a:prstGeom prst="rect">
            <a:avLst/>
          </a:prstGeom>
          <a:noFill/>
          <a:ln/>
        </p:spPr>
        <p:txBody>
          <a:bodyPr wrap="none" lIns="0" tIns="0" rIns="0" bIns="0" rtlCol="0" anchor="t"/>
          <a:lstStyle/>
          <a:p>
            <a:pPr marL="0" indent="0" algn="ctr">
              <a:lnSpc>
                <a:spcPts val="1000"/>
              </a:lnSpc>
              <a:buNone/>
            </a:pPr>
            <a:r>
              <a:rPr lang="en-US" sz="800" dirty="0">
                <a:solidFill>
                  <a:srgbClr val="384653"/>
                </a:solidFill>
                <a:latin typeface="Montserrat" pitchFamily="34" charset="0"/>
                <a:ea typeface="Montserrat" pitchFamily="34" charset="-122"/>
                <a:cs typeface="Montserrat" pitchFamily="34" charset="-120"/>
              </a:rPr>
              <a:t>Incremento del 13,3% respecto a 2023</a:t>
            </a:r>
            <a:endParaRPr lang="en-US" sz="800" dirty="0"/>
          </a:p>
        </p:txBody>
      </p:sp>
      <p:sp>
        <p:nvSpPr>
          <p:cNvPr id="14" name="Text 10"/>
          <p:cNvSpPr/>
          <p:nvPr/>
        </p:nvSpPr>
        <p:spPr>
          <a:xfrm>
            <a:off x="9414510" y="5017056"/>
            <a:ext cx="1287423" cy="261580"/>
          </a:xfrm>
          <a:prstGeom prst="rect">
            <a:avLst/>
          </a:prstGeom>
          <a:noFill/>
          <a:ln/>
        </p:spPr>
        <p:txBody>
          <a:bodyPr wrap="none" lIns="0" tIns="0" rIns="0" bIns="0" rtlCol="0" anchor="t"/>
          <a:lstStyle/>
          <a:p>
            <a:pPr marL="0" indent="0" algn="ctr">
              <a:lnSpc>
                <a:spcPts val="2050"/>
              </a:lnSpc>
              <a:buNone/>
            </a:pPr>
            <a:r>
              <a:rPr lang="en-US" sz="2050" b="1" dirty="0">
                <a:solidFill>
                  <a:srgbClr val="384653"/>
                </a:solidFill>
                <a:latin typeface="Barlow Bold" pitchFamily="34" charset="0"/>
                <a:ea typeface="Barlow Bold" pitchFamily="34" charset="-122"/>
                <a:cs typeface="Barlow Bold" pitchFamily="34" charset="-120"/>
              </a:rPr>
              <a:t>75.86%</a:t>
            </a:r>
            <a:endParaRPr lang="en-US" sz="2050" dirty="0"/>
          </a:p>
        </p:txBody>
      </p:sp>
      <p:pic>
        <p:nvPicPr>
          <p:cNvPr id="15" name="Image 2" descr="preencoded.png"/>
          <p:cNvPicPr>
            <a:picLocks noChangeAspect="1"/>
          </p:cNvPicPr>
          <p:nvPr/>
        </p:nvPicPr>
        <p:blipFill>
          <a:blip r:embed="rId5"/>
          <a:stretch>
            <a:fillRect/>
          </a:stretch>
        </p:blipFill>
        <p:spPr>
          <a:xfrm>
            <a:off x="9273302" y="4362926"/>
            <a:ext cx="1570077" cy="1570077"/>
          </a:xfrm>
          <a:prstGeom prst="rect">
            <a:avLst/>
          </a:prstGeom>
        </p:spPr>
      </p:pic>
      <p:sp>
        <p:nvSpPr>
          <p:cNvPr id="16" name="Text 11"/>
          <p:cNvSpPr/>
          <p:nvPr/>
        </p:nvSpPr>
        <p:spPr>
          <a:xfrm>
            <a:off x="9369743" y="6016823"/>
            <a:ext cx="1377196" cy="172164"/>
          </a:xfrm>
          <a:prstGeom prst="rect">
            <a:avLst/>
          </a:prstGeom>
          <a:noFill/>
          <a:ln/>
        </p:spPr>
        <p:txBody>
          <a:bodyPr wrap="none" lIns="0" tIns="0" rIns="0" bIns="0" rtlCol="0" anchor="t"/>
          <a:lstStyle/>
          <a:p>
            <a:pPr marL="0" indent="0" algn="ctr">
              <a:lnSpc>
                <a:spcPts val="1350"/>
              </a:lnSpc>
              <a:buNone/>
            </a:pPr>
            <a:r>
              <a:rPr lang="en-US" sz="1050" b="1" dirty="0">
                <a:solidFill>
                  <a:srgbClr val="384653"/>
                </a:solidFill>
                <a:latin typeface="Barlow Bold" pitchFamily="34" charset="0"/>
                <a:ea typeface="Barlow Bold" pitchFamily="34" charset="-122"/>
                <a:cs typeface="Barlow Bold" pitchFamily="34" charset="-120"/>
              </a:rPr>
              <a:t>Material Virgen</a:t>
            </a:r>
            <a:endParaRPr lang="en-US" sz="1050" dirty="0"/>
          </a:p>
        </p:txBody>
      </p:sp>
      <p:sp>
        <p:nvSpPr>
          <p:cNvPr id="17" name="Text 12"/>
          <p:cNvSpPr/>
          <p:nvPr/>
        </p:nvSpPr>
        <p:spPr>
          <a:xfrm>
            <a:off x="8697992" y="6223635"/>
            <a:ext cx="2720816" cy="129897"/>
          </a:xfrm>
          <a:prstGeom prst="rect">
            <a:avLst/>
          </a:prstGeom>
          <a:noFill/>
          <a:ln/>
        </p:spPr>
        <p:txBody>
          <a:bodyPr wrap="none" lIns="0" tIns="0" rIns="0" bIns="0" rtlCol="0" anchor="t"/>
          <a:lstStyle/>
          <a:p>
            <a:pPr marL="0" indent="0" algn="ctr">
              <a:lnSpc>
                <a:spcPts val="1000"/>
              </a:lnSpc>
              <a:buNone/>
            </a:pPr>
            <a:r>
              <a:rPr lang="en-US" sz="800" dirty="0">
                <a:solidFill>
                  <a:srgbClr val="384653"/>
                </a:solidFill>
                <a:latin typeface="Montserrat" pitchFamily="34" charset="0"/>
                <a:ea typeface="Montserrat" pitchFamily="34" charset="-122"/>
                <a:cs typeface="Montserrat" pitchFamily="34" charset="-120"/>
              </a:rPr>
              <a:t>Polietileno de origen fósil</a:t>
            </a:r>
            <a:endParaRPr lang="en-US" sz="800" dirty="0"/>
          </a:p>
        </p:txBody>
      </p:sp>
      <p:sp>
        <p:nvSpPr>
          <p:cNvPr id="18" name="Text 13"/>
          <p:cNvSpPr/>
          <p:nvPr/>
        </p:nvSpPr>
        <p:spPr>
          <a:xfrm>
            <a:off x="12207478" y="5017056"/>
            <a:ext cx="1287423" cy="261580"/>
          </a:xfrm>
          <a:prstGeom prst="rect">
            <a:avLst/>
          </a:prstGeom>
          <a:noFill/>
          <a:ln/>
        </p:spPr>
        <p:txBody>
          <a:bodyPr wrap="none" lIns="0" tIns="0" rIns="0" bIns="0" rtlCol="0" anchor="t"/>
          <a:lstStyle/>
          <a:p>
            <a:pPr marL="0" indent="0" algn="ctr">
              <a:lnSpc>
                <a:spcPts val="2050"/>
              </a:lnSpc>
              <a:buNone/>
            </a:pPr>
            <a:r>
              <a:rPr lang="en-US" sz="2050" b="1" dirty="0">
                <a:solidFill>
                  <a:srgbClr val="384653"/>
                </a:solidFill>
                <a:latin typeface="Barlow Bold" pitchFamily="34" charset="0"/>
                <a:ea typeface="Barlow Bold" pitchFamily="34" charset="-122"/>
                <a:cs typeface="Barlow Bold" pitchFamily="34" charset="-120"/>
              </a:rPr>
              <a:t>70.7%</a:t>
            </a:r>
            <a:endParaRPr lang="en-US" sz="2050" dirty="0"/>
          </a:p>
        </p:txBody>
      </p:sp>
      <p:pic>
        <p:nvPicPr>
          <p:cNvPr id="19" name="Image 3" descr="preencoded.png"/>
          <p:cNvPicPr>
            <a:picLocks noChangeAspect="1"/>
          </p:cNvPicPr>
          <p:nvPr/>
        </p:nvPicPr>
        <p:blipFill>
          <a:blip r:embed="rId6"/>
          <a:stretch>
            <a:fillRect/>
          </a:stretch>
        </p:blipFill>
        <p:spPr>
          <a:xfrm>
            <a:off x="12066270" y="4362926"/>
            <a:ext cx="1570077" cy="1570077"/>
          </a:xfrm>
          <a:prstGeom prst="rect">
            <a:avLst/>
          </a:prstGeom>
        </p:spPr>
      </p:pic>
      <p:sp>
        <p:nvSpPr>
          <p:cNvPr id="20" name="Text 14"/>
          <p:cNvSpPr/>
          <p:nvPr/>
        </p:nvSpPr>
        <p:spPr>
          <a:xfrm>
            <a:off x="12162711" y="6016823"/>
            <a:ext cx="1377196" cy="172164"/>
          </a:xfrm>
          <a:prstGeom prst="rect">
            <a:avLst/>
          </a:prstGeom>
          <a:noFill/>
          <a:ln/>
        </p:spPr>
        <p:txBody>
          <a:bodyPr wrap="none" lIns="0" tIns="0" rIns="0" bIns="0" rtlCol="0" anchor="t"/>
          <a:lstStyle/>
          <a:p>
            <a:pPr marL="0" indent="0" algn="ctr">
              <a:lnSpc>
                <a:spcPts val="1350"/>
              </a:lnSpc>
              <a:buNone/>
            </a:pPr>
            <a:r>
              <a:rPr lang="en-US" sz="1050" b="1" dirty="0">
                <a:solidFill>
                  <a:srgbClr val="384653"/>
                </a:solidFill>
                <a:latin typeface="Barlow Bold" pitchFamily="34" charset="0"/>
                <a:ea typeface="Barlow Bold" pitchFamily="34" charset="-122"/>
                <a:cs typeface="Barlow Bold" pitchFamily="34" charset="-120"/>
              </a:rPr>
              <a:t>LDPE</a:t>
            </a:r>
            <a:endParaRPr lang="en-US" sz="1050" dirty="0"/>
          </a:p>
        </p:txBody>
      </p:sp>
      <p:sp>
        <p:nvSpPr>
          <p:cNvPr id="21" name="Text 15"/>
          <p:cNvSpPr/>
          <p:nvPr/>
        </p:nvSpPr>
        <p:spPr>
          <a:xfrm>
            <a:off x="11490960" y="6223635"/>
            <a:ext cx="2720816" cy="129897"/>
          </a:xfrm>
          <a:prstGeom prst="rect">
            <a:avLst/>
          </a:prstGeom>
          <a:noFill/>
          <a:ln/>
        </p:spPr>
        <p:txBody>
          <a:bodyPr wrap="none" lIns="0" tIns="0" rIns="0" bIns="0" rtlCol="0" anchor="t"/>
          <a:lstStyle/>
          <a:p>
            <a:pPr marL="0" indent="0" algn="ctr">
              <a:lnSpc>
                <a:spcPts val="1000"/>
              </a:lnSpc>
              <a:buNone/>
            </a:pPr>
            <a:r>
              <a:rPr lang="en-US" sz="800" dirty="0">
                <a:solidFill>
                  <a:srgbClr val="384653"/>
                </a:solidFill>
                <a:latin typeface="Montserrat" pitchFamily="34" charset="0"/>
                <a:ea typeface="Montserrat" pitchFamily="34" charset="-122"/>
                <a:cs typeface="Montserrat" pitchFamily="34" charset="-120"/>
              </a:rPr>
              <a:t>Tipología de material predominante</a:t>
            </a:r>
            <a:endParaRPr lang="en-US" sz="800" dirty="0"/>
          </a:p>
        </p:txBody>
      </p:sp>
      <p:sp>
        <p:nvSpPr>
          <p:cNvPr id="22" name="Text 16"/>
          <p:cNvSpPr/>
          <p:nvPr/>
        </p:nvSpPr>
        <p:spPr>
          <a:xfrm>
            <a:off x="5905024" y="6418540"/>
            <a:ext cx="8306753" cy="103823"/>
          </a:xfrm>
          <a:prstGeom prst="rect">
            <a:avLst/>
          </a:prstGeom>
          <a:noFill/>
          <a:ln/>
        </p:spPr>
        <p:txBody>
          <a:bodyPr wrap="none" lIns="0" tIns="0" rIns="0" bIns="0" rtlCol="0" anchor="t"/>
          <a:lstStyle/>
          <a:p>
            <a:pPr marL="0" indent="0" algn="r">
              <a:lnSpc>
                <a:spcPts val="800"/>
              </a:lnSpc>
              <a:buNone/>
            </a:pPr>
            <a:r>
              <a:rPr lang="en-US" sz="650" dirty="0">
                <a:solidFill>
                  <a:srgbClr val="384653"/>
                </a:solidFill>
                <a:latin typeface="Montserrat" pitchFamily="34" charset="0"/>
                <a:ea typeface="Montserrat" pitchFamily="34" charset="-122"/>
                <a:cs typeface="Montserrat" pitchFamily="34" charset="-120"/>
              </a:rPr>
              <a:t>Página 37</a:t>
            </a:r>
            <a:endParaRPr lang="en-US" sz="6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97737"/>
          </a:xfrm>
          <a:prstGeom prst="rect">
            <a:avLst/>
          </a:prstGeom>
        </p:spPr>
      </p:pic>
      <p:sp>
        <p:nvSpPr>
          <p:cNvPr id="3" name="Text 0"/>
          <p:cNvSpPr/>
          <p:nvPr/>
        </p:nvSpPr>
        <p:spPr>
          <a:xfrm>
            <a:off x="1313974" y="2491978"/>
            <a:ext cx="4663321" cy="285393"/>
          </a:xfrm>
          <a:prstGeom prst="rect">
            <a:avLst/>
          </a:prstGeom>
          <a:noFill/>
          <a:ln/>
        </p:spPr>
        <p:txBody>
          <a:bodyPr wrap="none" lIns="0" tIns="0" rIns="0" bIns="0" rtlCol="0" anchor="t"/>
          <a:lstStyle/>
          <a:p>
            <a:pPr marL="0" indent="0" algn="l">
              <a:lnSpc>
                <a:spcPts val="2200"/>
              </a:lnSpc>
              <a:buNone/>
            </a:pPr>
            <a:r>
              <a:rPr lang="en-US" sz="1750" b="1" dirty="0">
                <a:solidFill>
                  <a:srgbClr val="2E3C4E"/>
                </a:solidFill>
                <a:latin typeface="Barlow Bold" pitchFamily="34" charset="0"/>
                <a:ea typeface="Barlow Bold" pitchFamily="34" charset="-122"/>
                <a:cs typeface="Barlow Bold" pitchFamily="34" charset="-120"/>
              </a:rPr>
              <a:t>Circularidad Corporativa y flujos de materiales</a:t>
            </a:r>
            <a:endParaRPr lang="en-US" sz="1750" dirty="0"/>
          </a:p>
        </p:txBody>
      </p:sp>
      <p:sp>
        <p:nvSpPr>
          <p:cNvPr id="4" name="Text 1"/>
          <p:cNvSpPr/>
          <p:nvPr/>
        </p:nvSpPr>
        <p:spPr>
          <a:xfrm>
            <a:off x="1313974" y="3041928"/>
            <a:ext cx="5824776" cy="1426012"/>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Uno de los objetivos prioritarios de PLASTIGAUR es conocer y mejorar progresivamente su grado de circularidad corporativa, con el fin de reducir la dependencia de recursos vírgenes y minimizar la generación de residuos. Para ello, la empresa aplica la metodología </a:t>
            </a:r>
            <a:r>
              <a:rPr lang="en-US" sz="1100" b="1" dirty="0">
                <a:solidFill>
                  <a:srgbClr val="384653"/>
                </a:solidFill>
                <a:latin typeface="Montserrat" pitchFamily="34" charset="0"/>
                <a:ea typeface="Montserrat" pitchFamily="34" charset="-122"/>
                <a:cs typeface="Montserrat" pitchFamily="34" charset="-120"/>
              </a:rPr>
              <a:t>Circular Transition Indicators (CTI) del World Business Council for Sustainable Development</a:t>
            </a:r>
            <a:r>
              <a:rPr lang="en-US" sz="1100" dirty="0">
                <a:solidFill>
                  <a:srgbClr val="384653"/>
                </a:solidFill>
                <a:latin typeface="Montserrat" pitchFamily="34" charset="0"/>
                <a:ea typeface="Montserrat" pitchFamily="34" charset="-122"/>
                <a:cs typeface="Montserrat" pitchFamily="34" charset="-120"/>
              </a:rPr>
              <a:t>, que permite analizar de forma estructurada los flujos de entrada de materiales y su grado de circularidad.</a:t>
            </a:r>
            <a:endParaRPr lang="en-US" sz="1100" dirty="0"/>
          </a:p>
        </p:txBody>
      </p:sp>
      <p:sp>
        <p:nvSpPr>
          <p:cNvPr id="5" name="Text 2"/>
          <p:cNvSpPr/>
          <p:nvPr/>
        </p:nvSpPr>
        <p:spPr>
          <a:xfrm>
            <a:off x="1313974" y="4567118"/>
            <a:ext cx="5824776" cy="611148"/>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En 2024, los flujos de entrada de materiales muestran una entrada circular del 19 %, equivalente a 4.503,9 toneladas, frente a una entrada lineal del 80,97 %, correspondiente a 19.163,47 toneladas. </a:t>
            </a:r>
            <a:endParaRPr lang="en-US" sz="1100" dirty="0"/>
          </a:p>
        </p:txBody>
      </p:sp>
      <p:sp>
        <p:nvSpPr>
          <p:cNvPr id="6" name="Text 3"/>
          <p:cNvSpPr/>
          <p:nvPr/>
        </p:nvSpPr>
        <p:spPr>
          <a:xfrm>
            <a:off x="1313974" y="5277445"/>
            <a:ext cx="5824776" cy="611148"/>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El índice de circularidad corporativa alcanzó, en este ejercicio, el 28,05 %, reflejando el efecto combinado del uso de material reciclado, la reutilización interna y la recuperación de recursos.</a:t>
            </a:r>
            <a:endParaRPr lang="en-US" sz="1100" dirty="0"/>
          </a:p>
        </p:txBody>
      </p:sp>
      <p:pic>
        <p:nvPicPr>
          <p:cNvPr id="7" name="Image 1" descr="preencoded.png"/>
          <p:cNvPicPr>
            <a:picLocks noChangeAspect="1"/>
          </p:cNvPicPr>
          <p:nvPr/>
        </p:nvPicPr>
        <p:blipFill>
          <a:blip r:embed="rId4"/>
          <a:stretch>
            <a:fillRect/>
          </a:stretch>
        </p:blipFill>
        <p:spPr>
          <a:xfrm>
            <a:off x="7499033" y="3066812"/>
            <a:ext cx="4810601" cy="2904768"/>
          </a:xfrm>
          <a:prstGeom prst="rect">
            <a:avLst/>
          </a:prstGeom>
        </p:spPr>
      </p:pic>
      <p:sp>
        <p:nvSpPr>
          <p:cNvPr id="8" name="Text 4"/>
          <p:cNvSpPr/>
          <p:nvPr/>
        </p:nvSpPr>
        <p:spPr>
          <a:xfrm>
            <a:off x="7499033" y="6095643"/>
            <a:ext cx="5824776" cy="203716"/>
          </a:xfrm>
          <a:prstGeom prst="rect">
            <a:avLst/>
          </a:prstGeom>
          <a:noFill/>
          <a:ln/>
        </p:spPr>
        <p:txBody>
          <a:bodyPr wrap="none" lIns="0" tIns="0" rIns="0" bIns="0" rtlCol="0" anchor="t"/>
          <a:lstStyle/>
          <a:p>
            <a:pPr marL="0" indent="0" algn="l">
              <a:lnSpc>
                <a:spcPts val="1600"/>
              </a:lnSpc>
              <a:buNone/>
            </a:pPr>
            <a:endParaRPr lang="en-US" sz="1100" dirty="0"/>
          </a:p>
        </p:txBody>
      </p:sp>
      <p:sp>
        <p:nvSpPr>
          <p:cNvPr id="9" name="Text 5"/>
          <p:cNvSpPr/>
          <p:nvPr/>
        </p:nvSpPr>
        <p:spPr>
          <a:xfrm>
            <a:off x="1313974" y="6522601"/>
            <a:ext cx="12002333" cy="407432"/>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PLASTIGAUR está adherida a la </a:t>
            </a:r>
            <a:r>
              <a:rPr lang="en-US" sz="1100" b="1" dirty="0">
                <a:solidFill>
                  <a:srgbClr val="384653"/>
                </a:solidFill>
                <a:latin typeface="Montserrat" pitchFamily="34" charset="0"/>
                <a:ea typeface="Montserrat" pitchFamily="34" charset="-122"/>
                <a:cs typeface="Montserrat" pitchFamily="34" charset="-120"/>
              </a:rPr>
              <a:t>Circular Plastics Alliance</a:t>
            </a:r>
            <a:r>
              <a:rPr lang="en-US" sz="1100" dirty="0">
                <a:solidFill>
                  <a:srgbClr val="384653"/>
                </a:solidFill>
                <a:latin typeface="Montserrat" pitchFamily="34" charset="0"/>
                <a:ea typeface="Montserrat" pitchFamily="34" charset="-122"/>
                <a:cs typeface="Montserrat" pitchFamily="34" charset="-120"/>
              </a:rPr>
              <a:t>, iniciativa orientada a promover una economía circular para los plásticos mediante el fomento del uso de materiales reciclados y el desarrollo de pautas de diseño para el reciclaje.</a:t>
            </a:r>
            <a:endParaRPr lang="en-US" sz="1100" dirty="0"/>
          </a:p>
        </p:txBody>
      </p:sp>
      <p:sp>
        <p:nvSpPr>
          <p:cNvPr id="10" name="Text 6"/>
          <p:cNvSpPr/>
          <p:nvPr/>
        </p:nvSpPr>
        <p:spPr>
          <a:xfrm>
            <a:off x="1313974" y="7054096"/>
            <a:ext cx="12002333" cy="203716"/>
          </a:xfrm>
          <a:prstGeom prst="rect">
            <a:avLst/>
          </a:prstGeom>
          <a:noFill/>
          <a:ln/>
        </p:spPr>
        <p:txBody>
          <a:bodyPr wrap="none" lIns="0" tIns="0" rIns="0" bIns="0" rtlCol="0" anchor="t"/>
          <a:lstStyle/>
          <a:p>
            <a:pPr marL="0" indent="0" algn="l">
              <a:lnSpc>
                <a:spcPts val="1600"/>
              </a:lnSpc>
              <a:buNone/>
            </a:pPr>
            <a:endParaRPr lang="en-US" sz="1100" dirty="0"/>
          </a:p>
        </p:txBody>
      </p:sp>
      <p:sp>
        <p:nvSpPr>
          <p:cNvPr id="11" name="Text 7"/>
          <p:cNvSpPr/>
          <p:nvPr/>
        </p:nvSpPr>
        <p:spPr>
          <a:xfrm>
            <a:off x="1313974" y="7381875"/>
            <a:ext cx="12002333" cy="163116"/>
          </a:xfrm>
          <a:prstGeom prst="rect">
            <a:avLst/>
          </a:prstGeom>
          <a:noFill/>
          <a:ln/>
        </p:spPr>
        <p:txBody>
          <a:bodyPr wrap="none" lIns="0" tIns="0" rIns="0" bIns="0" rtlCol="0" anchor="t"/>
          <a:lstStyle/>
          <a:p>
            <a:pPr marL="0" indent="0" algn="r">
              <a:lnSpc>
                <a:spcPts val="1250"/>
              </a:lnSpc>
              <a:buNone/>
            </a:pPr>
            <a:r>
              <a:rPr lang="en-US" sz="900" dirty="0">
                <a:solidFill>
                  <a:srgbClr val="384653"/>
                </a:solidFill>
                <a:latin typeface="Montserrat" pitchFamily="34" charset="0"/>
                <a:ea typeface="Montserrat" pitchFamily="34" charset="-122"/>
                <a:cs typeface="Montserrat" pitchFamily="34" charset="-120"/>
              </a:rPr>
              <a:t>Página 38</a:t>
            </a:r>
            <a:endParaRPr lang="en-US" sz="9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241244" y="1152287"/>
            <a:ext cx="5617607" cy="287893"/>
          </a:xfrm>
          <a:prstGeom prst="rect">
            <a:avLst/>
          </a:prstGeom>
          <a:noFill/>
          <a:ln/>
        </p:spPr>
        <p:txBody>
          <a:bodyPr wrap="none" lIns="0" tIns="0" rIns="0" bIns="0" rtlCol="0" anchor="t"/>
          <a:lstStyle/>
          <a:p>
            <a:pPr marL="0" indent="0" algn="l">
              <a:lnSpc>
                <a:spcPts val="2250"/>
              </a:lnSpc>
              <a:buNone/>
            </a:pPr>
            <a:r>
              <a:rPr lang="en-US" sz="1800" b="1" dirty="0">
                <a:solidFill>
                  <a:srgbClr val="2E3C4E"/>
                </a:solidFill>
                <a:latin typeface="Barlow Bold" pitchFamily="34" charset="0"/>
                <a:ea typeface="Barlow Bold" pitchFamily="34" charset="-122"/>
                <a:cs typeface="Barlow Bold" pitchFamily="34" charset="-120"/>
              </a:rPr>
              <a:t>Ecodiseño, materiales certificados y límites del modelo</a:t>
            </a:r>
            <a:endParaRPr lang="en-US" sz="1800" dirty="0"/>
          </a:p>
        </p:txBody>
      </p:sp>
      <p:sp>
        <p:nvSpPr>
          <p:cNvPr id="4" name="Text 1"/>
          <p:cNvSpPr/>
          <p:nvPr/>
        </p:nvSpPr>
        <p:spPr>
          <a:xfrm>
            <a:off x="4241244" y="1608653"/>
            <a:ext cx="9805511" cy="1032867"/>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El enfoque de circularidad de PLASTIGAUR se complementa con la integración de criterios de ecodiseño en el desarrollo de productos y con la certificación de materiales y procesos. En 2024 se completó el proyecto de </a:t>
            </a:r>
            <a:r>
              <a:rPr lang="en-US" sz="1100" b="1" dirty="0">
                <a:solidFill>
                  <a:srgbClr val="384653"/>
                </a:solidFill>
                <a:latin typeface="Montserrat" pitchFamily="34" charset="0"/>
                <a:ea typeface="Montserrat" pitchFamily="34" charset="-122"/>
                <a:cs typeface="Montserrat" pitchFamily="34" charset="-120"/>
              </a:rPr>
              <a:t>recertificación ISCC PLUS, </a:t>
            </a:r>
            <a:r>
              <a:rPr lang="en-US" sz="1100" dirty="0">
                <a:solidFill>
                  <a:srgbClr val="384653"/>
                </a:solidFill>
                <a:latin typeface="Montserrat" pitchFamily="34" charset="0"/>
                <a:ea typeface="Montserrat" pitchFamily="34" charset="-122"/>
                <a:cs typeface="Montserrat" pitchFamily="34" charset="-120"/>
              </a:rPr>
              <a:t>que garantiza la trazabilidad y la sostenibilidad de las materias primas recicladas y biobasadas utilizadas, así como el cumplimiento de requisitos ambientales, sociales y de reducción de emisiones de gases de efecto invernadero a lo largo de la cadena de suministro. Datos de 2024:</a:t>
            </a:r>
            <a:endParaRPr lang="en-US" sz="1100" dirty="0"/>
          </a:p>
        </p:txBody>
      </p:sp>
      <p:sp>
        <p:nvSpPr>
          <p:cNvPr id="5" name="Text 2"/>
          <p:cNvSpPr/>
          <p:nvPr/>
        </p:nvSpPr>
        <p:spPr>
          <a:xfrm>
            <a:off x="4241244" y="2868930"/>
            <a:ext cx="4724757" cy="206573"/>
          </a:xfrm>
          <a:prstGeom prst="rect">
            <a:avLst/>
          </a:prstGeom>
          <a:noFill/>
          <a:ln/>
        </p:spPr>
        <p:txBody>
          <a:bodyPr wrap="none" lIns="0" tIns="0" rIns="0" bIns="0" rtlCol="0" anchor="t"/>
          <a:lstStyle/>
          <a:p>
            <a:pPr marL="0" indent="0" algn="ctr">
              <a:lnSpc>
                <a:spcPts val="1600"/>
              </a:lnSpc>
              <a:buNone/>
            </a:pPr>
            <a:r>
              <a:rPr lang="en-US" sz="1100" b="1" dirty="0">
                <a:solidFill>
                  <a:srgbClr val="384653"/>
                </a:solidFill>
                <a:latin typeface="Montserrat" pitchFamily="34" charset="0"/>
                <a:ea typeface="Montserrat" pitchFamily="34" charset="-122"/>
                <a:cs typeface="Montserrat" pitchFamily="34" charset="-120"/>
              </a:rPr>
              <a:t>103,373 toneladas</a:t>
            </a:r>
            <a:r>
              <a:rPr lang="en-US" sz="1100" dirty="0">
                <a:solidFill>
                  <a:srgbClr val="384653"/>
                </a:solidFill>
                <a:latin typeface="Montserrat" pitchFamily="34" charset="0"/>
                <a:ea typeface="Montserrat" pitchFamily="34" charset="-122"/>
                <a:cs typeface="Montserrat" pitchFamily="34" charset="-120"/>
              </a:rPr>
              <a:t> </a:t>
            </a:r>
            <a:endParaRPr lang="en-US" sz="1100" dirty="0"/>
          </a:p>
        </p:txBody>
      </p:sp>
      <p:sp>
        <p:nvSpPr>
          <p:cNvPr id="6" name="Text 3"/>
          <p:cNvSpPr/>
          <p:nvPr/>
        </p:nvSpPr>
        <p:spPr>
          <a:xfrm>
            <a:off x="4241244" y="3176588"/>
            <a:ext cx="4724757" cy="206573"/>
          </a:xfrm>
          <a:prstGeom prst="rect">
            <a:avLst/>
          </a:prstGeom>
          <a:noFill/>
          <a:ln/>
        </p:spPr>
        <p:txBody>
          <a:bodyPr wrap="none" lIns="0" tIns="0" rIns="0" bIns="0" rtlCol="0" anchor="t"/>
          <a:lstStyle/>
          <a:p>
            <a:pPr marL="0" indent="0" algn="ctr">
              <a:lnSpc>
                <a:spcPts val="1600"/>
              </a:lnSpc>
              <a:buNone/>
            </a:pPr>
            <a:r>
              <a:rPr lang="en-US" sz="1100" dirty="0">
                <a:solidFill>
                  <a:srgbClr val="384653"/>
                </a:solidFill>
                <a:latin typeface="Montserrat" pitchFamily="34" charset="0"/>
                <a:ea typeface="Montserrat" pitchFamily="34" charset="-122"/>
                <a:cs typeface="Montserrat" pitchFamily="34" charset="-120"/>
              </a:rPr>
              <a:t>polietileno circular certificado ISCC PLUS.</a:t>
            </a:r>
            <a:endParaRPr lang="en-US" sz="1100" dirty="0"/>
          </a:p>
        </p:txBody>
      </p:sp>
      <p:sp>
        <p:nvSpPr>
          <p:cNvPr id="7" name="Text 4"/>
          <p:cNvSpPr/>
          <p:nvPr/>
        </p:nvSpPr>
        <p:spPr>
          <a:xfrm>
            <a:off x="9329618" y="2868930"/>
            <a:ext cx="4724757" cy="206573"/>
          </a:xfrm>
          <a:prstGeom prst="rect">
            <a:avLst/>
          </a:prstGeom>
          <a:noFill/>
          <a:ln/>
        </p:spPr>
        <p:txBody>
          <a:bodyPr wrap="none" lIns="0" tIns="0" rIns="0" bIns="0" rtlCol="0" anchor="t"/>
          <a:lstStyle/>
          <a:p>
            <a:pPr marL="0" indent="0" algn="ctr">
              <a:lnSpc>
                <a:spcPts val="1600"/>
              </a:lnSpc>
              <a:buNone/>
            </a:pPr>
            <a:r>
              <a:rPr lang="en-US" sz="1100" b="1" dirty="0">
                <a:solidFill>
                  <a:srgbClr val="384653"/>
                </a:solidFill>
                <a:latin typeface="Montserrat" pitchFamily="34" charset="0"/>
                <a:ea typeface="Montserrat" pitchFamily="34" charset="-122"/>
                <a:cs typeface="Montserrat" pitchFamily="34" charset="-120"/>
              </a:rPr>
              <a:t>1,736 toneladas</a:t>
            </a:r>
            <a:r>
              <a:rPr lang="en-US" sz="1100" dirty="0">
                <a:solidFill>
                  <a:srgbClr val="384653"/>
                </a:solidFill>
                <a:latin typeface="Montserrat" pitchFamily="34" charset="0"/>
                <a:ea typeface="Montserrat" pitchFamily="34" charset="-122"/>
                <a:cs typeface="Montserrat" pitchFamily="34" charset="-120"/>
              </a:rPr>
              <a:t> </a:t>
            </a:r>
            <a:endParaRPr lang="en-US" sz="1100" dirty="0"/>
          </a:p>
        </p:txBody>
      </p:sp>
      <p:sp>
        <p:nvSpPr>
          <p:cNvPr id="8" name="Text 5"/>
          <p:cNvSpPr/>
          <p:nvPr/>
        </p:nvSpPr>
        <p:spPr>
          <a:xfrm>
            <a:off x="9329618" y="3176588"/>
            <a:ext cx="4724757" cy="206573"/>
          </a:xfrm>
          <a:prstGeom prst="rect">
            <a:avLst/>
          </a:prstGeom>
          <a:noFill/>
          <a:ln/>
        </p:spPr>
        <p:txBody>
          <a:bodyPr wrap="none" lIns="0" tIns="0" rIns="0" bIns="0" rtlCol="0" anchor="t"/>
          <a:lstStyle/>
          <a:p>
            <a:pPr marL="0" indent="0" algn="ctr">
              <a:lnSpc>
                <a:spcPts val="1600"/>
              </a:lnSpc>
              <a:buNone/>
            </a:pPr>
            <a:r>
              <a:rPr lang="en-US" sz="1100" dirty="0">
                <a:solidFill>
                  <a:srgbClr val="384653"/>
                </a:solidFill>
                <a:latin typeface="Montserrat" pitchFamily="34" charset="0"/>
                <a:ea typeface="Montserrat" pitchFamily="34" charset="-122"/>
                <a:cs typeface="Montserrat" pitchFamily="34" charset="-120"/>
              </a:rPr>
              <a:t>polietileno de origen biobasado.</a:t>
            </a:r>
            <a:endParaRPr lang="en-US" sz="1100" dirty="0"/>
          </a:p>
        </p:txBody>
      </p:sp>
      <p:sp>
        <p:nvSpPr>
          <p:cNvPr id="9" name="Text 6"/>
          <p:cNvSpPr/>
          <p:nvPr/>
        </p:nvSpPr>
        <p:spPr>
          <a:xfrm>
            <a:off x="4241244" y="3610570"/>
            <a:ext cx="9805511" cy="206573"/>
          </a:xfrm>
          <a:prstGeom prst="rect">
            <a:avLst/>
          </a:prstGeom>
          <a:noFill/>
          <a:ln/>
        </p:spPr>
        <p:txBody>
          <a:bodyPr wrap="non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Adicionalmente, PLASTIGAUR refuerza su compromiso a través de:</a:t>
            </a:r>
            <a:endParaRPr lang="en-US" sz="1100" dirty="0"/>
          </a:p>
        </p:txBody>
      </p:sp>
      <p:sp>
        <p:nvSpPr>
          <p:cNvPr id="10" name="Shape 7"/>
          <p:cNvSpPr/>
          <p:nvPr/>
        </p:nvSpPr>
        <p:spPr>
          <a:xfrm>
            <a:off x="4241244" y="3943469"/>
            <a:ext cx="3193613" cy="1350169"/>
          </a:xfrm>
          <a:prstGeom prst="roundRect">
            <a:avLst>
              <a:gd name="adj" fmla="val 16213"/>
            </a:avLst>
          </a:prstGeom>
          <a:solidFill>
            <a:srgbClr val="D4E9F7"/>
          </a:solidFill>
          <a:ln w="7620">
            <a:solidFill>
              <a:srgbClr val="BACFDD"/>
            </a:solidFill>
            <a:prstDash val="solid"/>
          </a:ln>
        </p:spPr>
        <p:txBody>
          <a:bodyPr/>
          <a:lstStyle/>
          <a:p>
            <a:endParaRPr lang="es-ES"/>
          </a:p>
        </p:txBody>
      </p:sp>
      <p:sp>
        <p:nvSpPr>
          <p:cNvPr id="11" name="Text 8"/>
          <p:cNvSpPr/>
          <p:nvPr/>
        </p:nvSpPr>
        <p:spPr>
          <a:xfrm>
            <a:off x="4394716" y="4096941"/>
            <a:ext cx="2777490" cy="240030"/>
          </a:xfrm>
          <a:prstGeom prst="rect">
            <a:avLst/>
          </a:prstGeom>
          <a:noFill/>
          <a:ln/>
        </p:spPr>
        <p:txBody>
          <a:bodyPr wrap="none" lIns="0" tIns="0" rIns="0" bIns="0" rtlCol="0" anchor="t"/>
          <a:lstStyle/>
          <a:p>
            <a:pPr marL="0" indent="0" algn="l">
              <a:lnSpc>
                <a:spcPts val="1850"/>
              </a:lnSpc>
              <a:buNone/>
            </a:pPr>
            <a:r>
              <a:rPr lang="en-US" sz="1500" b="1" dirty="0">
                <a:solidFill>
                  <a:srgbClr val="384653"/>
                </a:solidFill>
                <a:latin typeface="Barlow Bold" pitchFamily="34" charset="0"/>
                <a:ea typeface="Barlow Bold" pitchFamily="34" charset="-122"/>
                <a:cs typeface="Barlow Bold" pitchFamily="34" charset="-120"/>
              </a:rPr>
              <a:t>Verificación UNE-EN 15343:2020</a:t>
            </a:r>
            <a:endParaRPr lang="en-US" sz="1500" dirty="0"/>
          </a:p>
        </p:txBody>
      </p:sp>
      <p:sp>
        <p:nvSpPr>
          <p:cNvPr id="12" name="Text 9"/>
          <p:cNvSpPr/>
          <p:nvPr/>
        </p:nvSpPr>
        <p:spPr>
          <a:xfrm>
            <a:off x="4394716" y="4404360"/>
            <a:ext cx="2886670" cy="330517"/>
          </a:xfrm>
          <a:prstGeom prst="rect">
            <a:avLst/>
          </a:prstGeom>
          <a:noFill/>
          <a:ln/>
        </p:spPr>
        <p:txBody>
          <a:bodyPr wrap="squar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Acredita el contenido reciclado de determinados films y envases flexibles.</a:t>
            </a:r>
            <a:endParaRPr lang="en-US" sz="900" dirty="0"/>
          </a:p>
        </p:txBody>
      </p:sp>
      <p:sp>
        <p:nvSpPr>
          <p:cNvPr id="13" name="Shape 10"/>
          <p:cNvSpPr/>
          <p:nvPr/>
        </p:nvSpPr>
        <p:spPr>
          <a:xfrm>
            <a:off x="7547134" y="3943469"/>
            <a:ext cx="3193613" cy="1350169"/>
          </a:xfrm>
          <a:prstGeom prst="roundRect">
            <a:avLst>
              <a:gd name="adj" fmla="val 16213"/>
            </a:avLst>
          </a:prstGeom>
          <a:solidFill>
            <a:srgbClr val="D4E9F7"/>
          </a:solidFill>
          <a:ln w="7620">
            <a:solidFill>
              <a:srgbClr val="BACFDD"/>
            </a:solidFill>
            <a:prstDash val="solid"/>
          </a:ln>
        </p:spPr>
        <p:txBody>
          <a:bodyPr/>
          <a:lstStyle/>
          <a:p>
            <a:endParaRPr lang="es-ES"/>
          </a:p>
        </p:txBody>
      </p:sp>
      <p:sp>
        <p:nvSpPr>
          <p:cNvPr id="14" name="Text 11"/>
          <p:cNvSpPr/>
          <p:nvPr/>
        </p:nvSpPr>
        <p:spPr>
          <a:xfrm>
            <a:off x="7700605" y="4096941"/>
            <a:ext cx="2886670" cy="480060"/>
          </a:xfrm>
          <a:prstGeom prst="rect">
            <a:avLst/>
          </a:prstGeom>
          <a:noFill/>
          <a:ln/>
        </p:spPr>
        <p:txBody>
          <a:bodyPr wrap="square" lIns="0" tIns="0" rIns="0" bIns="0" rtlCol="0" anchor="t"/>
          <a:lstStyle/>
          <a:p>
            <a:pPr marL="0" indent="0" algn="l">
              <a:lnSpc>
                <a:spcPts val="1850"/>
              </a:lnSpc>
              <a:buNone/>
            </a:pPr>
            <a:r>
              <a:rPr lang="en-US" sz="1500" b="1" dirty="0">
                <a:solidFill>
                  <a:srgbClr val="384653"/>
                </a:solidFill>
                <a:latin typeface="Barlow Bold" pitchFamily="34" charset="0"/>
                <a:ea typeface="Barlow Bold" pitchFamily="34" charset="-122"/>
                <a:cs typeface="Barlow Bold" pitchFamily="34" charset="-120"/>
              </a:rPr>
              <a:t>Participación en la Plataforma MORE</a:t>
            </a:r>
            <a:endParaRPr lang="en-US" sz="1500" dirty="0"/>
          </a:p>
        </p:txBody>
      </p:sp>
      <p:sp>
        <p:nvSpPr>
          <p:cNvPr id="15" name="Text 12"/>
          <p:cNvSpPr/>
          <p:nvPr/>
        </p:nvSpPr>
        <p:spPr>
          <a:xfrm>
            <a:off x="7700605" y="4644390"/>
            <a:ext cx="2886670" cy="495776"/>
          </a:xfrm>
          <a:prstGeom prst="rect">
            <a:avLst/>
          </a:prstGeom>
          <a:noFill/>
          <a:ln/>
        </p:spPr>
        <p:txBody>
          <a:bodyPr wrap="squar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Coordinada por ANAIP, declarando sistemáticamente los volúmenes de material reciclado utilizados.</a:t>
            </a:r>
            <a:endParaRPr lang="en-US" sz="900" dirty="0"/>
          </a:p>
        </p:txBody>
      </p:sp>
      <p:sp>
        <p:nvSpPr>
          <p:cNvPr id="16" name="Shape 13"/>
          <p:cNvSpPr/>
          <p:nvPr/>
        </p:nvSpPr>
        <p:spPr>
          <a:xfrm>
            <a:off x="10853023" y="3943469"/>
            <a:ext cx="3193613" cy="1350169"/>
          </a:xfrm>
          <a:prstGeom prst="roundRect">
            <a:avLst>
              <a:gd name="adj" fmla="val 16213"/>
            </a:avLst>
          </a:prstGeom>
          <a:solidFill>
            <a:srgbClr val="D4E9F7"/>
          </a:solidFill>
          <a:ln w="7620">
            <a:solidFill>
              <a:srgbClr val="BACFDD"/>
            </a:solidFill>
            <a:prstDash val="solid"/>
          </a:ln>
        </p:spPr>
        <p:txBody>
          <a:bodyPr/>
          <a:lstStyle/>
          <a:p>
            <a:endParaRPr lang="es-ES"/>
          </a:p>
        </p:txBody>
      </p:sp>
      <p:sp>
        <p:nvSpPr>
          <p:cNvPr id="17" name="Text 14"/>
          <p:cNvSpPr/>
          <p:nvPr/>
        </p:nvSpPr>
        <p:spPr>
          <a:xfrm>
            <a:off x="11006495" y="4096941"/>
            <a:ext cx="1920121" cy="240030"/>
          </a:xfrm>
          <a:prstGeom prst="rect">
            <a:avLst/>
          </a:prstGeom>
          <a:noFill/>
          <a:ln/>
        </p:spPr>
        <p:txBody>
          <a:bodyPr wrap="none" lIns="0" tIns="0" rIns="0" bIns="0" rtlCol="0" anchor="t"/>
          <a:lstStyle/>
          <a:p>
            <a:pPr marL="0" indent="0" algn="l">
              <a:lnSpc>
                <a:spcPts val="1850"/>
              </a:lnSpc>
              <a:buNone/>
            </a:pPr>
            <a:r>
              <a:rPr lang="en-US" sz="1500" b="1" dirty="0">
                <a:solidFill>
                  <a:srgbClr val="384653"/>
                </a:solidFill>
                <a:latin typeface="Barlow Bold" pitchFamily="34" charset="0"/>
                <a:ea typeface="Barlow Bold" pitchFamily="34" charset="-122"/>
                <a:cs typeface="Barlow Bold" pitchFamily="34" charset="-120"/>
              </a:rPr>
              <a:t>PRS Green Label,</a:t>
            </a:r>
            <a:endParaRPr lang="en-US" sz="1500" dirty="0"/>
          </a:p>
        </p:txBody>
      </p:sp>
      <p:sp>
        <p:nvSpPr>
          <p:cNvPr id="18" name="Text 15"/>
          <p:cNvSpPr/>
          <p:nvPr/>
        </p:nvSpPr>
        <p:spPr>
          <a:xfrm>
            <a:off x="11006495" y="4404360"/>
            <a:ext cx="2886670" cy="495776"/>
          </a:xfrm>
          <a:prstGeom prst="rect">
            <a:avLst/>
          </a:prstGeom>
          <a:noFill/>
          <a:ln/>
        </p:spPr>
        <p:txBody>
          <a:bodyPr wrap="squar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Participación en sistema de reutilización circular de palets, reduciendo residuos de embalaje y huella carbono de logística.</a:t>
            </a:r>
            <a:endParaRPr lang="en-US" sz="900" dirty="0"/>
          </a:p>
        </p:txBody>
      </p:sp>
      <p:sp>
        <p:nvSpPr>
          <p:cNvPr id="19" name="Text 16"/>
          <p:cNvSpPr/>
          <p:nvPr/>
        </p:nvSpPr>
        <p:spPr>
          <a:xfrm>
            <a:off x="4241244" y="5419963"/>
            <a:ext cx="9805511" cy="826294"/>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La expansión del uso de materiales circulares y biobasados presenta, no obstante, limitaciones estructurales relevantes. La disponibilidad de materias primas recicladas con las características técnicas requeridas es limitada y su coste es significativamente superior al de las materias primas vírgenes, lo que condiciona la escalabilidad de estas soluciones y su adopción en determinados mercados y aplicaciones.</a:t>
            </a:r>
            <a:endParaRPr lang="en-US" sz="1100" dirty="0"/>
          </a:p>
        </p:txBody>
      </p:sp>
      <p:sp>
        <p:nvSpPr>
          <p:cNvPr id="20" name="Text 17"/>
          <p:cNvSpPr/>
          <p:nvPr/>
        </p:nvSpPr>
        <p:spPr>
          <a:xfrm>
            <a:off x="4241244" y="6372582"/>
            <a:ext cx="9805511" cy="413147"/>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Estas restricciones externas explican que, pese a los avances logrados, el peso de los materiales circulares siga estando condicionado por factores ajenos al control directo de la empresa.</a:t>
            </a:r>
            <a:endParaRPr lang="en-US" sz="1100" dirty="0"/>
          </a:p>
        </p:txBody>
      </p:sp>
      <p:sp>
        <p:nvSpPr>
          <p:cNvPr id="21" name="Text 18"/>
          <p:cNvSpPr/>
          <p:nvPr/>
        </p:nvSpPr>
        <p:spPr>
          <a:xfrm>
            <a:off x="4241244" y="6912054"/>
            <a:ext cx="9805511" cy="165259"/>
          </a:xfrm>
          <a:prstGeom prst="rect">
            <a:avLst/>
          </a:prstGeom>
          <a:noFill/>
          <a:ln/>
        </p:spPr>
        <p:txBody>
          <a:bodyPr wrap="none" lIns="0" tIns="0" rIns="0" bIns="0" rtlCol="0" anchor="t"/>
          <a:lstStyle/>
          <a:p>
            <a:pPr marL="0" indent="0" algn="r">
              <a:lnSpc>
                <a:spcPts val="1300"/>
              </a:lnSpc>
              <a:buNone/>
            </a:pPr>
            <a:r>
              <a:rPr lang="en-US" sz="900" dirty="0">
                <a:solidFill>
                  <a:srgbClr val="384653"/>
                </a:solidFill>
                <a:latin typeface="Montserrat" pitchFamily="34" charset="0"/>
                <a:ea typeface="Montserrat" pitchFamily="34" charset="-122"/>
                <a:cs typeface="Montserrat" pitchFamily="34" charset="-120"/>
              </a:rPr>
              <a:t>Página 39</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04109" y="754142"/>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4" name="Text 1"/>
          <p:cNvSpPr/>
          <p:nvPr/>
        </p:nvSpPr>
        <p:spPr>
          <a:xfrm>
            <a:off x="6204109" y="1224439"/>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5" name="Text 2"/>
          <p:cNvSpPr/>
          <p:nvPr/>
        </p:nvSpPr>
        <p:spPr>
          <a:xfrm>
            <a:off x="6204109" y="1758434"/>
            <a:ext cx="7708583" cy="1629013"/>
          </a:xfrm>
          <a:prstGeom prst="rect">
            <a:avLst/>
          </a:prstGeom>
          <a:noFill/>
          <a:ln/>
        </p:spPr>
        <p:txBody>
          <a:bodyPr wrap="square" lIns="0" tIns="0" rIns="0" bIns="0" rtlCol="0" anchor="t"/>
          <a:lstStyle/>
          <a:p>
            <a:pPr marL="0" indent="0" algn="l">
              <a:lnSpc>
                <a:spcPts val="6400"/>
              </a:lnSpc>
              <a:buNone/>
            </a:pPr>
            <a:r>
              <a:rPr lang="en-US" sz="5100" b="1" dirty="0">
                <a:solidFill>
                  <a:srgbClr val="2E3C4E"/>
                </a:solidFill>
                <a:latin typeface="Barlow Bold" pitchFamily="34" charset="0"/>
                <a:ea typeface="Barlow Bold" pitchFamily="34" charset="-122"/>
                <a:cs typeface="Barlow Bold" pitchFamily="34" charset="-120"/>
              </a:rPr>
              <a:t>II. Propuesta de Valor y Modelo de Negocio</a:t>
            </a:r>
            <a:endParaRPr lang="en-US" sz="5100" dirty="0"/>
          </a:p>
        </p:txBody>
      </p:sp>
      <p:sp>
        <p:nvSpPr>
          <p:cNvPr id="6" name="Text 3"/>
          <p:cNvSpPr/>
          <p:nvPr/>
        </p:nvSpPr>
        <p:spPr>
          <a:xfrm>
            <a:off x="6204109" y="3642122"/>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7" name="Text 4"/>
          <p:cNvSpPr/>
          <p:nvPr/>
        </p:nvSpPr>
        <p:spPr>
          <a:xfrm>
            <a:off x="6204109" y="4112419"/>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8" name="Text 5"/>
          <p:cNvSpPr/>
          <p:nvPr/>
        </p:nvSpPr>
        <p:spPr>
          <a:xfrm>
            <a:off x="6204109" y="4582716"/>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9" name="Text 6"/>
          <p:cNvSpPr/>
          <p:nvPr/>
        </p:nvSpPr>
        <p:spPr>
          <a:xfrm>
            <a:off x="6204109" y="5053013"/>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10" name="Text 7"/>
          <p:cNvSpPr/>
          <p:nvPr/>
        </p:nvSpPr>
        <p:spPr>
          <a:xfrm>
            <a:off x="6204109" y="5523309"/>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11" name="Text 8"/>
          <p:cNvSpPr/>
          <p:nvPr/>
        </p:nvSpPr>
        <p:spPr>
          <a:xfrm>
            <a:off x="6204109" y="5993606"/>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12" name="Text 9"/>
          <p:cNvSpPr/>
          <p:nvPr/>
        </p:nvSpPr>
        <p:spPr>
          <a:xfrm>
            <a:off x="6204109" y="6463903"/>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13" name="Text 10"/>
          <p:cNvSpPr/>
          <p:nvPr/>
        </p:nvSpPr>
        <p:spPr>
          <a:xfrm>
            <a:off x="6204109" y="6934200"/>
            <a:ext cx="7708583" cy="279321"/>
          </a:xfrm>
          <a:prstGeom prst="rect">
            <a:avLst/>
          </a:prstGeom>
          <a:noFill/>
          <a:ln/>
        </p:spPr>
        <p:txBody>
          <a:bodyPr wrap="none" lIns="0" tIns="0" rIns="0" bIns="0" rtlCol="0" anchor="t"/>
          <a:lstStyle/>
          <a:p>
            <a:pPr marL="0" indent="0" algn="l">
              <a:lnSpc>
                <a:spcPts val="2200"/>
              </a:lnSpc>
              <a:buNone/>
            </a:pPr>
            <a:endParaRPr lang="en-US" sz="1400" dirty="0"/>
          </a:p>
        </p:txBody>
      </p:sp>
      <p:sp>
        <p:nvSpPr>
          <p:cNvPr id="14" name="Text 11"/>
          <p:cNvSpPr/>
          <p:nvPr/>
        </p:nvSpPr>
        <p:spPr>
          <a:xfrm>
            <a:off x="6204109" y="7404497"/>
            <a:ext cx="7708583" cy="223599"/>
          </a:xfrm>
          <a:prstGeom prst="rect">
            <a:avLst/>
          </a:prstGeom>
          <a:noFill/>
          <a:ln/>
        </p:spPr>
        <p:txBody>
          <a:bodyPr wrap="none" lIns="0" tIns="0" rIns="0" bIns="0" rtlCol="0" anchor="t"/>
          <a:lstStyle/>
          <a:p>
            <a:pPr marL="0" indent="0" algn="r">
              <a:lnSpc>
                <a:spcPts val="1750"/>
              </a:lnSpc>
              <a:buNone/>
            </a:pPr>
            <a:r>
              <a:rPr lang="en-US" sz="1100" dirty="0">
                <a:solidFill>
                  <a:srgbClr val="384653"/>
                </a:solidFill>
                <a:latin typeface="Montserrat" pitchFamily="34" charset="0"/>
                <a:ea typeface="Montserrat" pitchFamily="34" charset="-122"/>
                <a:cs typeface="Montserrat" pitchFamily="34" charset="-120"/>
              </a:rPr>
              <a:t>Página 4</a:t>
            </a:r>
            <a:endParaRPr lang="en-US" sz="1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415909" y="565309"/>
            <a:ext cx="2993350" cy="374094"/>
          </a:xfrm>
          <a:prstGeom prst="rect">
            <a:avLst/>
          </a:prstGeom>
          <a:noFill/>
          <a:ln/>
        </p:spPr>
        <p:txBody>
          <a:bodyPr wrap="none" lIns="0" tIns="0" rIns="0" bIns="0" rtlCol="0" anchor="t"/>
          <a:lstStyle/>
          <a:p>
            <a:pPr marL="0" indent="0" algn="l">
              <a:lnSpc>
                <a:spcPts val="2900"/>
              </a:lnSpc>
              <a:buNone/>
            </a:pPr>
            <a:r>
              <a:rPr lang="en-US" sz="2350" b="1" dirty="0">
                <a:solidFill>
                  <a:srgbClr val="2E3C4E"/>
                </a:solidFill>
                <a:latin typeface="Barlow Bold" pitchFamily="34" charset="0"/>
                <a:ea typeface="Barlow Bold" pitchFamily="34" charset="-122"/>
                <a:cs typeface="Barlow Bold" pitchFamily="34" charset="-120"/>
              </a:rPr>
              <a:t>Residuos</a:t>
            </a:r>
            <a:endParaRPr lang="en-US" sz="2350" dirty="0"/>
          </a:p>
        </p:txBody>
      </p:sp>
      <p:sp>
        <p:nvSpPr>
          <p:cNvPr id="4" name="Text 1"/>
          <p:cNvSpPr/>
          <p:nvPr/>
        </p:nvSpPr>
        <p:spPr>
          <a:xfrm>
            <a:off x="4415909" y="1223724"/>
            <a:ext cx="94561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La actividad industrial de PLASTIGAUR genera residuos asociados principalmente a los procesos de transformación de polietileno, a las operaciones de impresión y converting, así como a las actividades de mantenimiento y limpieza de instalaciones.</a:t>
            </a:r>
            <a:endParaRPr lang="en-US" sz="1450" dirty="0"/>
          </a:p>
        </p:txBody>
      </p:sp>
      <p:sp>
        <p:nvSpPr>
          <p:cNvPr id="5" name="Text 2"/>
          <p:cNvSpPr/>
          <p:nvPr/>
        </p:nvSpPr>
        <p:spPr>
          <a:xfrm>
            <a:off x="4415909" y="2346722"/>
            <a:ext cx="94561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La gestión de residuos se realiza conforme a la normativa ambiental vigente, a la autorización ambiental integrada y bajo los procedimientos establecidos en el sistema de gestión ambiental, priorizando la prevención, la reutilización, el reciclaje y la valorización frente a la eliminación.</a:t>
            </a:r>
            <a:endParaRPr lang="en-US" sz="1450" dirty="0"/>
          </a:p>
        </p:txBody>
      </p:sp>
      <p:sp>
        <p:nvSpPr>
          <p:cNvPr id="6" name="Text 3"/>
          <p:cNvSpPr/>
          <p:nvPr/>
        </p:nvSpPr>
        <p:spPr>
          <a:xfrm>
            <a:off x="4415909" y="3469719"/>
            <a:ext cx="945618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En 2024, PLASTIGAUR gestionó un total de </a:t>
            </a:r>
            <a:r>
              <a:rPr lang="en-US" sz="1450" b="1" dirty="0">
                <a:solidFill>
                  <a:srgbClr val="384653"/>
                </a:solidFill>
                <a:latin typeface="Montserrat" pitchFamily="34" charset="0"/>
                <a:ea typeface="Montserrat" pitchFamily="34" charset="-122"/>
                <a:cs typeface="Montserrat" pitchFamily="34" charset="-120"/>
              </a:rPr>
              <a:t>6.225.825 kg de residuos</a:t>
            </a: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
        <p:nvSpPr>
          <p:cNvPr id="7" name="Text 4"/>
          <p:cNvSpPr/>
          <p:nvPr/>
        </p:nvSpPr>
        <p:spPr>
          <a:xfrm>
            <a:off x="4415909" y="3986213"/>
            <a:ext cx="9456182" cy="606654"/>
          </a:xfrm>
          <a:prstGeom prst="rect">
            <a:avLst/>
          </a:prstGeom>
          <a:noFill/>
          <a:ln/>
        </p:spPr>
        <p:txBody>
          <a:bodyPr wrap="square" lIns="0" tIns="0" rIns="0" bIns="0" rtlCol="0" anchor="t"/>
          <a:lstStyle/>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96,90% valorizados</a:t>
            </a:r>
            <a:r>
              <a:rPr lang="en-US" sz="1450" dirty="0">
                <a:solidFill>
                  <a:srgbClr val="384653"/>
                </a:solidFill>
                <a:latin typeface="Montserrat" pitchFamily="34" charset="0"/>
                <a:ea typeface="Montserrat" pitchFamily="34" charset="-122"/>
                <a:cs typeface="Montserrat" pitchFamily="34" charset="-120"/>
              </a:rPr>
              <a:t> mediante reciclaje o reutilización</a:t>
            </a:r>
            <a:endParaRPr lang="en-US" sz="1450" dirty="0"/>
          </a:p>
          <a:p>
            <a:pPr marL="342900" indent="-342900" algn="l">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3,10% destinados a eliminación</a:t>
            </a:r>
            <a:endParaRPr lang="en-US" sz="1450" dirty="0"/>
          </a:p>
        </p:txBody>
      </p:sp>
      <p:sp>
        <p:nvSpPr>
          <p:cNvPr id="8" name="Text 5"/>
          <p:cNvSpPr/>
          <p:nvPr/>
        </p:nvSpPr>
        <p:spPr>
          <a:xfrm>
            <a:off x="4415909" y="4806108"/>
            <a:ext cx="94561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Los residuos no peligrosos representan el 98,46% del total, con un 98,35% valorizado. Los residuos peligrosos (1,54% del total) se gestionaron íntegramente mediante eliminación a través de gestores autorizados.</a:t>
            </a:r>
            <a:endParaRPr lang="en-US" sz="1450" dirty="0"/>
          </a:p>
        </p:txBody>
      </p:sp>
      <p:sp>
        <p:nvSpPr>
          <p:cNvPr id="9" name="Text 6"/>
          <p:cNvSpPr/>
          <p:nvPr/>
        </p:nvSpPr>
        <p:spPr>
          <a:xfrm>
            <a:off x="4415909" y="5929105"/>
            <a:ext cx="9456182" cy="1213009"/>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PLASTIGAUR dispone de equipos y sistemas específicos orientados a minimizar la generación de residuos peligrosos, destacando el uso de destiladoras que permiten la recuperación de disolventes, los cuales se reutilizan posteriormente en los procesos de limpieza de maquinaria en circuito cerrado.</a:t>
            </a:r>
            <a:endParaRPr lang="en-US" sz="1450" dirty="0"/>
          </a:p>
        </p:txBody>
      </p:sp>
      <p:sp>
        <p:nvSpPr>
          <p:cNvPr id="10" name="Text 7"/>
          <p:cNvSpPr/>
          <p:nvPr/>
        </p:nvSpPr>
        <p:spPr>
          <a:xfrm>
            <a:off x="4415909" y="7355355"/>
            <a:ext cx="9456182" cy="242649"/>
          </a:xfrm>
          <a:prstGeom prst="rect">
            <a:avLst/>
          </a:prstGeom>
          <a:noFill/>
          <a:ln/>
        </p:spPr>
        <p:txBody>
          <a:bodyPr wrap="none" lIns="0" tIns="0" rIns="0" bIns="0" rtlCol="0" anchor="t"/>
          <a:lstStyle/>
          <a:p>
            <a:pPr marL="0" indent="0" algn="r">
              <a:lnSpc>
                <a:spcPts val="1900"/>
              </a:lnSpc>
              <a:buNone/>
            </a:pPr>
            <a:r>
              <a:rPr lang="en-US" sz="1150" dirty="0">
                <a:solidFill>
                  <a:srgbClr val="384653"/>
                </a:solidFill>
                <a:latin typeface="Montserrat" pitchFamily="34" charset="0"/>
                <a:ea typeface="Montserrat" pitchFamily="34" charset="-122"/>
                <a:cs typeface="Montserrat" pitchFamily="34" charset="-120"/>
              </a:rPr>
              <a:t>Página 40</a:t>
            </a:r>
            <a:endParaRPr lang="en-US" sz="11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Shape 0"/>
          <p:cNvSpPr/>
          <p:nvPr/>
        </p:nvSpPr>
        <p:spPr>
          <a:xfrm>
            <a:off x="577453" y="1115973"/>
            <a:ext cx="9817894" cy="5030272"/>
          </a:xfrm>
          <a:prstGeom prst="roundRect">
            <a:avLst>
              <a:gd name="adj" fmla="val 4306"/>
            </a:avLst>
          </a:prstGeom>
          <a:noFill/>
          <a:ln w="7620">
            <a:solidFill>
              <a:srgbClr val="000000">
                <a:alpha val="8000"/>
              </a:srgbClr>
            </a:solidFill>
            <a:prstDash val="solid"/>
          </a:ln>
        </p:spPr>
        <p:txBody>
          <a:bodyPr/>
          <a:lstStyle/>
          <a:p>
            <a:endParaRPr lang="es-ES"/>
          </a:p>
        </p:txBody>
      </p:sp>
      <p:sp>
        <p:nvSpPr>
          <p:cNvPr id="4" name="Shape 1"/>
          <p:cNvSpPr/>
          <p:nvPr/>
        </p:nvSpPr>
        <p:spPr>
          <a:xfrm>
            <a:off x="585073" y="1123593"/>
            <a:ext cx="9802654" cy="472678"/>
          </a:xfrm>
          <a:prstGeom prst="rect">
            <a:avLst/>
          </a:prstGeom>
          <a:solidFill>
            <a:srgbClr val="FFFFFF">
              <a:alpha val="4000"/>
            </a:srgbClr>
          </a:solidFill>
          <a:ln/>
        </p:spPr>
        <p:txBody>
          <a:bodyPr/>
          <a:lstStyle/>
          <a:p>
            <a:endParaRPr lang="es-ES"/>
          </a:p>
        </p:txBody>
      </p:sp>
      <p:sp>
        <p:nvSpPr>
          <p:cNvPr id="5" name="Text 2"/>
          <p:cNvSpPr/>
          <p:nvPr/>
        </p:nvSpPr>
        <p:spPr>
          <a:xfrm>
            <a:off x="729615" y="1197173"/>
            <a:ext cx="2316956" cy="162758"/>
          </a:xfrm>
          <a:prstGeom prst="rect">
            <a:avLst/>
          </a:prstGeom>
          <a:noFill/>
          <a:ln/>
        </p:spPr>
        <p:txBody>
          <a:bodyPr wrap="non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Residuos No Peligrosos</a:t>
            </a:r>
            <a:endParaRPr lang="en-US" sz="900" dirty="0"/>
          </a:p>
        </p:txBody>
      </p:sp>
      <p:sp>
        <p:nvSpPr>
          <p:cNvPr id="6" name="Text 3"/>
          <p:cNvSpPr/>
          <p:nvPr/>
        </p:nvSpPr>
        <p:spPr>
          <a:xfrm>
            <a:off x="3342799" y="1197173"/>
            <a:ext cx="2170033" cy="325517"/>
          </a:xfrm>
          <a:prstGeom prst="rect">
            <a:avLst/>
          </a:prstGeom>
          <a:noFill/>
          <a:ln/>
        </p:spPr>
        <p:txBody>
          <a:bodyPr wrap="squar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Residuos desviados para reciclar o reutilizar (kg)</a:t>
            </a:r>
            <a:endParaRPr lang="en-US" sz="900" dirty="0"/>
          </a:p>
        </p:txBody>
      </p:sp>
      <p:sp>
        <p:nvSpPr>
          <p:cNvPr id="7" name="Text 4"/>
          <p:cNvSpPr/>
          <p:nvPr/>
        </p:nvSpPr>
        <p:spPr>
          <a:xfrm>
            <a:off x="5809059" y="1197173"/>
            <a:ext cx="2067163" cy="325517"/>
          </a:xfrm>
          <a:prstGeom prst="rect">
            <a:avLst/>
          </a:prstGeom>
          <a:noFill/>
          <a:ln/>
        </p:spPr>
        <p:txBody>
          <a:bodyPr wrap="squar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Residuos dirigidos a eliminación (kg)</a:t>
            </a:r>
            <a:endParaRPr lang="en-US" sz="900" dirty="0"/>
          </a:p>
        </p:txBody>
      </p:sp>
      <p:sp>
        <p:nvSpPr>
          <p:cNvPr id="8" name="Text 5"/>
          <p:cNvSpPr/>
          <p:nvPr/>
        </p:nvSpPr>
        <p:spPr>
          <a:xfrm>
            <a:off x="8172450" y="1197173"/>
            <a:ext cx="2070973" cy="162758"/>
          </a:xfrm>
          <a:prstGeom prst="rect">
            <a:avLst/>
          </a:prstGeom>
          <a:noFill/>
          <a:ln/>
        </p:spPr>
        <p:txBody>
          <a:bodyPr wrap="non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Cantidad total gestionada (kg)</a:t>
            </a:r>
            <a:endParaRPr lang="en-US" sz="900" dirty="0"/>
          </a:p>
        </p:txBody>
      </p:sp>
      <p:sp>
        <p:nvSpPr>
          <p:cNvPr id="9" name="Shape 6"/>
          <p:cNvSpPr/>
          <p:nvPr/>
        </p:nvSpPr>
        <p:spPr>
          <a:xfrm>
            <a:off x="585073" y="1596271"/>
            <a:ext cx="9802654" cy="309920"/>
          </a:xfrm>
          <a:prstGeom prst="rect">
            <a:avLst/>
          </a:prstGeom>
          <a:solidFill>
            <a:srgbClr val="000000">
              <a:alpha val="4000"/>
            </a:srgbClr>
          </a:solidFill>
          <a:ln/>
        </p:spPr>
        <p:txBody>
          <a:bodyPr/>
          <a:lstStyle/>
          <a:p>
            <a:endParaRPr lang="es-ES"/>
          </a:p>
        </p:txBody>
      </p:sp>
      <p:sp>
        <p:nvSpPr>
          <p:cNvPr id="10" name="Text 7"/>
          <p:cNvSpPr/>
          <p:nvPr/>
        </p:nvSpPr>
        <p:spPr>
          <a:xfrm>
            <a:off x="729615" y="1669852"/>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Plástico no valorizable</a:t>
            </a:r>
            <a:endParaRPr lang="en-US" sz="900" dirty="0"/>
          </a:p>
        </p:txBody>
      </p:sp>
      <p:sp>
        <p:nvSpPr>
          <p:cNvPr id="11" name="Text 8"/>
          <p:cNvSpPr/>
          <p:nvPr/>
        </p:nvSpPr>
        <p:spPr>
          <a:xfrm>
            <a:off x="3342799" y="1669852"/>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1,500,000</a:t>
            </a:r>
            <a:endParaRPr lang="en-US" sz="900" dirty="0"/>
          </a:p>
        </p:txBody>
      </p:sp>
      <p:sp>
        <p:nvSpPr>
          <p:cNvPr id="12" name="Text 9"/>
          <p:cNvSpPr/>
          <p:nvPr/>
        </p:nvSpPr>
        <p:spPr>
          <a:xfrm>
            <a:off x="5809059" y="1669852"/>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15,000</a:t>
            </a:r>
            <a:endParaRPr lang="en-US" sz="900" dirty="0"/>
          </a:p>
        </p:txBody>
      </p:sp>
      <p:sp>
        <p:nvSpPr>
          <p:cNvPr id="13" name="Text 10"/>
          <p:cNvSpPr/>
          <p:nvPr/>
        </p:nvSpPr>
        <p:spPr>
          <a:xfrm>
            <a:off x="8172450" y="1669852"/>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1,515,000</a:t>
            </a:r>
            <a:endParaRPr lang="en-US" sz="900" dirty="0"/>
          </a:p>
        </p:txBody>
      </p:sp>
      <p:sp>
        <p:nvSpPr>
          <p:cNvPr id="14" name="Shape 11"/>
          <p:cNvSpPr/>
          <p:nvPr/>
        </p:nvSpPr>
        <p:spPr>
          <a:xfrm>
            <a:off x="585073" y="1906191"/>
            <a:ext cx="9802654" cy="309920"/>
          </a:xfrm>
          <a:prstGeom prst="rect">
            <a:avLst/>
          </a:prstGeom>
          <a:solidFill>
            <a:srgbClr val="FFFFFF">
              <a:alpha val="4000"/>
            </a:srgbClr>
          </a:solidFill>
          <a:ln/>
        </p:spPr>
        <p:txBody>
          <a:bodyPr/>
          <a:lstStyle/>
          <a:p>
            <a:endParaRPr lang="es-ES"/>
          </a:p>
        </p:txBody>
      </p:sp>
      <p:sp>
        <p:nvSpPr>
          <p:cNvPr id="15" name="Text 12"/>
          <p:cNvSpPr/>
          <p:nvPr/>
        </p:nvSpPr>
        <p:spPr>
          <a:xfrm>
            <a:off x="729615" y="1979771"/>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Cartón y Papel</a:t>
            </a:r>
            <a:endParaRPr lang="en-US" sz="900" dirty="0"/>
          </a:p>
        </p:txBody>
      </p:sp>
      <p:sp>
        <p:nvSpPr>
          <p:cNvPr id="16" name="Text 13"/>
          <p:cNvSpPr/>
          <p:nvPr/>
        </p:nvSpPr>
        <p:spPr>
          <a:xfrm>
            <a:off x="3342799" y="1979771"/>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850,000</a:t>
            </a:r>
            <a:endParaRPr lang="en-US" sz="900" dirty="0"/>
          </a:p>
        </p:txBody>
      </p:sp>
      <p:sp>
        <p:nvSpPr>
          <p:cNvPr id="17" name="Text 14"/>
          <p:cNvSpPr/>
          <p:nvPr/>
        </p:nvSpPr>
        <p:spPr>
          <a:xfrm>
            <a:off x="5809059" y="1979771"/>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0</a:t>
            </a:r>
            <a:endParaRPr lang="en-US" sz="900" dirty="0"/>
          </a:p>
        </p:txBody>
      </p:sp>
      <p:sp>
        <p:nvSpPr>
          <p:cNvPr id="18" name="Text 15"/>
          <p:cNvSpPr/>
          <p:nvPr/>
        </p:nvSpPr>
        <p:spPr>
          <a:xfrm>
            <a:off x="8172450" y="1979771"/>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850,000</a:t>
            </a:r>
            <a:endParaRPr lang="en-US" sz="900" dirty="0"/>
          </a:p>
        </p:txBody>
      </p:sp>
      <p:sp>
        <p:nvSpPr>
          <p:cNvPr id="19" name="Shape 16"/>
          <p:cNvSpPr/>
          <p:nvPr/>
        </p:nvSpPr>
        <p:spPr>
          <a:xfrm>
            <a:off x="585073" y="2216110"/>
            <a:ext cx="9802654" cy="309920"/>
          </a:xfrm>
          <a:prstGeom prst="rect">
            <a:avLst/>
          </a:prstGeom>
          <a:solidFill>
            <a:srgbClr val="000000">
              <a:alpha val="4000"/>
            </a:srgbClr>
          </a:solidFill>
          <a:ln/>
        </p:spPr>
        <p:txBody>
          <a:bodyPr/>
          <a:lstStyle/>
          <a:p>
            <a:endParaRPr lang="es-ES"/>
          </a:p>
        </p:txBody>
      </p:sp>
      <p:sp>
        <p:nvSpPr>
          <p:cNvPr id="20" name="Text 17"/>
          <p:cNvSpPr/>
          <p:nvPr/>
        </p:nvSpPr>
        <p:spPr>
          <a:xfrm>
            <a:off x="729615" y="2289691"/>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Madera</a:t>
            </a:r>
            <a:endParaRPr lang="en-US" sz="900" dirty="0"/>
          </a:p>
        </p:txBody>
      </p:sp>
      <p:sp>
        <p:nvSpPr>
          <p:cNvPr id="21" name="Text 18"/>
          <p:cNvSpPr/>
          <p:nvPr/>
        </p:nvSpPr>
        <p:spPr>
          <a:xfrm>
            <a:off x="3342799" y="2289691"/>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100,000</a:t>
            </a:r>
            <a:endParaRPr lang="en-US" sz="900" dirty="0"/>
          </a:p>
        </p:txBody>
      </p:sp>
      <p:sp>
        <p:nvSpPr>
          <p:cNvPr id="22" name="Text 19"/>
          <p:cNvSpPr/>
          <p:nvPr/>
        </p:nvSpPr>
        <p:spPr>
          <a:xfrm>
            <a:off x="5809059" y="2289691"/>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0</a:t>
            </a:r>
            <a:endParaRPr lang="en-US" sz="900" dirty="0"/>
          </a:p>
        </p:txBody>
      </p:sp>
      <p:sp>
        <p:nvSpPr>
          <p:cNvPr id="23" name="Text 20"/>
          <p:cNvSpPr/>
          <p:nvPr/>
        </p:nvSpPr>
        <p:spPr>
          <a:xfrm>
            <a:off x="8172450" y="2289691"/>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100,000</a:t>
            </a:r>
            <a:endParaRPr lang="en-US" sz="900" dirty="0"/>
          </a:p>
        </p:txBody>
      </p:sp>
      <p:sp>
        <p:nvSpPr>
          <p:cNvPr id="24" name="Shape 21"/>
          <p:cNvSpPr/>
          <p:nvPr/>
        </p:nvSpPr>
        <p:spPr>
          <a:xfrm>
            <a:off x="585073" y="2526030"/>
            <a:ext cx="9802654" cy="309920"/>
          </a:xfrm>
          <a:prstGeom prst="rect">
            <a:avLst/>
          </a:prstGeom>
          <a:solidFill>
            <a:srgbClr val="FFFFFF">
              <a:alpha val="4000"/>
            </a:srgbClr>
          </a:solidFill>
          <a:ln/>
        </p:spPr>
        <p:txBody>
          <a:bodyPr/>
          <a:lstStyle/>
          <a:p>
            <a:endParaRPr lang="es-ES"/>
          </a:p>
        </p:txBody>
      </p:sp>
      <p:sp>
        <p:nvSpPr>
          <p:cNvPr id="25" name="Text 22"/>
          <p:cNvSpPr/>
          <p:nvPr/>
        </p:nvSpPr>
        <p:spPr>
          <a:xfrm>
            <a:off x="729615" y="2599611"/>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Metales</a:t>
            </a:r>
            <a:endParaRPr lang="en-US" sz="900" dirty="0"/>
          </a:p>
        </p:txBody>
      </p:sp>
      <p:sp>
        <p:nvSpPr>
          <p:cNvPr id="26" name="Text 23"/>
          <p:cNvSpPr/>
          <p:nvPr/>
        </p:nvSpPr>
        <p:spPr>
          <a:xfrm>
            <a:off x="3342799" y="2599611"/>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50,000</a:t>
            </a:r>
            <a:endParaRPr lang="en-US" sz="900" dirty="0"/>
          </a:p>
        </p:txBody>
      </p:sp>
      <p:sp>
        <p:nvSpPr>
          <p:cNvPr id="27" name="Text 24"/>
          <p:cNvSpPr/>
          <p:nvPr/>
        </p:nvSpPr>
        <p:spPr>
          <a:xfrm>
            <a:off x="5809059" y="2599611"/>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0</a:t>
            </a:r>
            <a:endParaRPr lang="en-US" sz="900" dirty="0"/>
          </a:p>
        </p:txBody>
      </p:sp>
      <p:sp>
        <p:nvSpPr>
          <p:cNvPr id="28" name="Text 25"/>
          <p:cNvSpPr/>
          <p:nvPr/>
        </p:nvSpPr>
        <p:spPr>
          <a:xfrm>
            <a:off x="8172450" y="2599611"/>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50,000</a:t>
            </a:r>
            <a:endParaRPr lang="en-US" sz="900" dirty="0"/>
          </a:p>
        </p:txBody>
      </p:sp>
      <p:sp>
        <p:nvSpPr>
          <p:cNvPr id="29" name="Shape 26"/>
          <p:cNvSpPr/>
          <p:nvPr/>
        </p:nvSpPr>
        <p:spPr>
          <a:xfrm>
            <a:off x="585073" y="2835950"/>
            <a:ext cx="9802654" cy="309920"/>
          </a:xfrm>
          <a:prstGeom prst="rect">
            <a:avLst/>
          </a:prstGeom>
          <a:solidFill>
            <a:srgbClr val="000000">
              <a:alpha val="4000"/>
            </a:srgbClr>
          </a:solidFill>
          <a:ln/>
        </p:spPr>
        <p:txBody>
          <a:bodyPr/>
          <a:lstStyle/>
          <a:p>
            <a:endParaRPr lang="es-ES"/>
          </a:p>
        </p:txBody>
      </p:sp>
      <p:sp>
        <p:nvSpPr>
          <p:cNvPr id="30" name="Text 27"/>
          <p:cNvSpPr/>
          <p:nvPr/>
        </p:nvSpPr>
        <p:spPr>
          <a:xfrm>
            <a:off x="729615" y="2909530"/>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Residuos de impresión (sin disolventes)</a:t>
            </a:r>
            <a:endParaRPr lang="en-US" sz="900" dirty="0"/>
          </a:p>
        </p:txBody>
      </p:sp>
      <p:sp>
        <p:nvSpPr>
          <p:cNvPr id="31" name="Text 28"/>
          <p:cNvSpPr/>
          <p:nvPr/>
        </p:nvSpPr>
        <p:spPr>
          <a:xfrm>
            <a:off x="3342799" y="2909530"/>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3,500,000</a:t>
            </a:r>
            <a:endParaRPr lang="en-US" sz="900" dirty="0"/>
          </a:p>
        </p:txBody>
      </p:sp>
      <p:sp>
        <p:nvSpPr>
          <p:cNvPr id="32" name="Text 29"/>
          <p:cNvSpPr/>
          <p:nvPr/>
        </p:nvSpPr>
        <p:spPr>
          <a:xfrm>
            <a:off x="5809059" y="2909530"/>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50,000</a:t>
            </a:r>
            <a:endParaRPr lang="en-US" sz="900" dirty="0"/>
          </a:p>
        </p:txBody>
      </p:sp>
      <p:sp>
        <p:nvSpPr>
          <p:cNvPr id="33" name="Text 30"/>
          <p:cNvSpPr/>
          <p:nvPr/>
        </p:nvSpPr>
        <p:spPr>
          <a:xfrm>
            <a:off x="8172450" y="2909530"/>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3,550,000</a:t>
            </a:r>
            <a:endParaRPr lang="en-US" sz="900" dirty="0"/>
          </a:p>
        </p:txBody>
      </p:sp>
      <p:sp>
        <p:nvSpPr>
          <p:cNvPr id="34" name="Shape 31"/>
          <p:cNvSpPr/>
          <p:nvPr/>
        </p:nvSpPr>
        <p:spPr>
          <a:xfrm>
            <a:off x="585073" y="3145869"/>
            <a:ext cx="9802654" cy="309920"/>
          </a:xfrm>
          <a:prstGeom prst="rect">
            <a:avLst/>
          </a:prstGeom>
          <a:solidFill>
            <a:srgbClr val="FFFFFF">
              <a:alpha val="4000"/>
            </a:srgbClr>
          </a:solidFill>
          <a:ln/>
        </p:spPr>
        <p:txBody>
          <a:bodyPr/>
          <a:lstStyle/>
          <a:p>
            <a:endParaRPr lang="es-ES"/>
          </a:p>
        </p:txBody>
      </p:sp>
      <p:sp>
        <p:nvSpPr>
          <p:cNvPr id="35" name="Text 32"/>
          <p:cNvSpPr/>
          <p:nvPr/>
        </p:nvSpPr>
        <p:spPr>
          <a:xfrm>
            <a:off x="729615" y="3219450"/>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Otros (incluye lodos sin peligrosidad)</a:t>
            </a:r>
            <a:endParaRPr lang="en-US" sz="900" dirty="0"/>
          </a:p>
        </p:txBody>
      </p:sp>
      <p:sp>
        <p:nvSpPr>
          <p:cNvPr id="36" name="Text 33"/>
          <p:cNvSpPr/>
          <p:nvPr/>
        </p:nvSpPr>
        <p:spPr>
          <a:xfrm>
            <a:off x="3342799" y="3219450"/>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28,881</a:t>
            </a:r>
            <a:endParaRPr lang="en-US" sz="900" dirty="0"/>
          </a:p>
        </p:txBody>
      </p:sp>
      <p:sp>
        <p:nvSpPr>
          <p:cNvPr id="37" name="Text 34"/>
          <p:cNvSpPr/>
          <p:nvPr/>
        </p:nvSpPr>
        <p:spPr>
          <a:xfrm>
            <a:off x="5809059" y="3219450"/>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34,869</a:t>
            </a:r>
            <a:endParaRPr lang="en-US" sz="900" dirty="0"/>
          </a:p>
        </p:txBody>
      </p:sp>
      <p:sp>
        <p:nvSpPr>
          <p:cNvPr id="38" name="Text 35"/>
          <p:cNvSpPr/>
          <p:nvPr/>
        </p:nvSpPr>
        <p:spPr>
          <a:xfrm>
            <a:off x="8172450" y="3219450"/>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63,750</a:t>
            </a:r>
            <a:endParaRPr lang="en-US" sz="900" dirty="0"/>
          </a:p>
        </p:txBody>
      </p:sp>
      <p:sp>
        <p:nvSpPr>
          <p:cNvPr id="39" name="Shape 36"/>
          <p:cNvSpPr/>
          <p:nvPr/>
        </p:nvSpPr>
        <p:spPr>
          <a:xfrm>
            <a:off x="585073" y="3455789"/>
            <a:ext cx="9802654" cy="309920"/>
          </a:xfrm>
          <a:prstGeom prst="rect">
            <a:avLst/>
          </a:prstGeom>
          <a:solidFill>
            <a:srgbClr val="000000">
              <a:alpha val="4000"/>
            </a:srgbClr>
          </a:solidFill>
          <a:ln/>
        </p:spPr>
        <p:txBody>
          <a:bodyPr/>
          <a:lstStyle/>
          <a:p>
            <a:endParaRPr lang="es-ES"/>
          </a:p>
        </p:txBody>
      </p:sp>
      <p:sp>
        <p:nvSpPr>
          <p:cNvPr id="40" name="Text 37"/>
          <p:cNvSpPr/>
          <p:nvPr/>
        </p:nvSpPr>
        <p:spPr>
          <a:xfrm>
            <a:off x="729615" y="3529370"/>
            <a:ext cx="2316956" cy="162758"/>
          </a:xfrm>
          <a:prstGeom prst="rect">
            <a:avLst/>
          </a:prstGeom>
          <a:noFill/>
          <a:ln/>
        </p:spPr>
        <p:txBody>
          <a:bodyPr wrap="non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Subtotal No Peligrosos</a:t>
            </a:r>
            <a:endParaRPr lang="en-US" sz="900" dirty="0"/>
          </a:p>
        </p:txBody>
      </p:sp>
      <p:sp>
        <p:nvSpPr>
          <p:cNvPr id="41" name="Text 38"/>
          <p:cNvSpPr/>
          <p:nvPr/>
        </p:nvSpPr>
        <p:spPr>
          <a:xfrm>
            <a:off x="3342799" y="3529370"/>
            <a:ext cx="217003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6,028,881</a:t>
            </a:r>
            <a:endParaRPr lang="en-US" sz="900" dirty="0"/>
          </a:p>
        </p:txBody>
      </p:sp>
      <p:sp>
        <p:nvSpPr>
          <p:cNvPr id="42" name="Text 39"/>
          <p:cNvSpPr/>
          <p:nvPr/>
        </p:nvSpPr>
        <p:spPr>
          <a:xfrm>
            <a:off x="5809059" y="3529370"/>
            <a:ext cx="206716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99,869</a:t>
            </a:r>
            <a:endParaRPr lang="en-US" sz="900" dirty="0"/>
          </a:p>
        </p:txBody>
      </p:sp>
      <p:sp>
        <p:nvSpPr>
          <p:cNvPr id="43" name="Text 40"/>
          <p:cNvSpPr/>
          <p:nvPr/>
        </p:nvSpPr>
        <p:spPr>
          <a:xfrm>
            <a:off x="8172450" y="3529370"/>
            <a:ext cx="207097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6,128,750</a:t>
            </a:r>
            <a:endParaRPr lang="en-US" sz="900" dirty="0"/>
          </a:p>
        </p:txBody>
      </p:sp>
      <p:sp>
        <p:nvSpPr>
          <p:cNvPr id="44" name="Shape 41"/>
          <p:cNvSpPr/>
          <p:nvPr/>
        </p:nvSpPr>
        <p:spPr>
          <a:xfrm>
            <a:off x="585073" y="3765709"/>
            <a:ext cx="9802654" cy="472678"/>
          </a:xfrm>
          <a:prstGeom prst="rect">
            <a:avLst/>
          </a:prstGeom>
          <a:solidFill>
            <a:srgbClr val="FFFFFF">
              <a:alpha val="4000"/>
            </a:srgbClr>
          </a:solidFill>
          <a:ln/>
        </p:spPr>
        <p:txBody>
          <a:bodyPr/>
          <a:lstStyle/>
          <a:p>
            <a:endParaRPr lang="es-ES"/>
          </a:p>
        </p:txBody>
      </p:sp>
      <p:sp>
        <p:nvSpPr>
          <p:cNvPr id="45" name="Text 42"/>
          <p:cNvSpPr/>
          <p:nvPr/>
        </p:nvSpPr>
        <p:spPr>
          <a:xfrm>
            <a:off x="729615" y="3839289"/>
            <a:ext cx="2316956" cy="162758"/>
          </a:xfrm>
          <a:prstGeom prst="rect">
            <a:avLst/>
          </a:prstGeom>
          <a:noFill/>
          <a:ln/>
        </p:spPr>
        <p:txBody>
          <a:bodyPr wrap="non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Residuos Peligrosos</a:t>
            </a:r>
            <a:endParaRPr lang="en-US" sz="900" dirty="0"/>
          </a:p>
        </p:txBody>
      </p:sp>
      <p:sp>
        <p:nvSpPr>
          <p:cNvPr id="46" name="Text 43"/>
          <p:cNvSpPr/>
          <p:nvPr/>
        </p:nvSpPr>
        <p:spPr>
          <a:xfrm>
            <a:off x="3342799" y="3839289"/>
            <a:ext cx="2170033" cy="325517"/>
          </a:xfrm>
          <a:prstGeom prst="rect">
            <a:avLst/>
          </a:prstGeom>
          <a:noFill/>
          <a:ln/>
        </p:spPr>
        <p:txBody>
          <a:bodyPr wrap="squar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Residuos desviados para reciclar o reutilizar (kg)</a:t>
            </a:r>
            <a:endParaRPr lang="en-US" sz="900" dirty="0"/>
          </a:p>
        </p:txBody>
      </p:sp>
      <p:sp>
        <p:nvSpPr>
          <p:cNvPr id="47" name="Text 44"/>
          <p:cNvSpPr/>
          <p:nvPr/>
        </p:nvSpPr>
        <p:spPr>
          <a:xfrm>
            <a:off x="5809059" y="3839289"/>
            <a:ext cx="2067163" cy="325517"/>
          </a:xfrm>
          <a:prstGeom prst="rect">
            <a:avLst/>
          </a:prstGeom>
          <a:noFill/>
          <a:ln/>
        </p:spPr>
        <p:txBody>
          <a:bodyPr wrap="squar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Residuos dirigidos a eliminación (kg)</a:t>
            </a:r>
            <a:endParaRPr lang="en-US" sz="900" dirty="0"/>
          </a:p>
        </p:txBody>
      </p:sp>
      <p:sp>
        <p:nvSpPr>
          <p:cNvPr id="48" name="Text 45"/>
          <p:cNvSpPr/>
          <p:nvPr/>
        </p:nvSpPr>
        <p:spPr>
          <a:xfrm>
            <a:off x="8172450" y="3839289"/>
            <a:ext cx="207097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Cantidad total gestionada (kg)</a:t>
            </a:r>
            <a:endParaRPr lang="en-US" sz="900" dirty="0"/>
          </a:p>
        </p:txBody>
      </p:sp>
      <p:sp>
        <p:nvSpPr>
          <p:cNvPr id="49" name="Shape 46"/>
          <p:cNvSpPr/>
          <p:nvPr/>
        </p:nvSpPr>
        <p:spPr>
          <a:xfrm>
            <a:off x="585073" y="4238387"/>
            <a:ext cx="9802654" cy="309920"/>
          </a:xfrm>
          <a:prstGeom prst="rect">
            <a:avLst/>
          </a:prstGeom>
          <a:solidFill>
            <a:srgbClr val="000000">
              <a:alpha val="4000"/>
            </a:srgbClr>
          </a:solidFill>
          <a:ln/>
        </p:spPr>
        <p:txBody>
          <a:bodyPr/>
          <a:lstStyle/>
          <a:p>
            <a:endParaRPr lang="es-ES"/>
          </a:p>
        </p:txBody>
      </p:sp>
      <p:sp>
        <p:nvSpPr>
          <p:cNvPr id="50" name="Text 47"/>
          <p:cNvSpPr/>
          <p:nvPr/>
        </p:nvSpPr>
        <p:spPr>
          <a:xfrm>
            <a:off x="729615" y="4311968"/>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Disolventes y tintas usadas</a:t>
            </a:r>
            <a:endParaRPr lang="en-US" sz="900" dirty="0"/>
          </a:p>
        </p:txBody>
      </p:sp>
      <p:sp>
        <p:nvSpPr>
          <p:cNvPr id="51" name="Text 48"/>
          <p:cNvSpPr/>
          <p:nvPr/>
        </p:nvSpPr>
        <p:spPr>
          <a:xfrm>
            <a:off x="3342799" y="4311968"/>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0</a:t>
            </a:r>
            <a:endParaRPr lang="en-US" sz="900" dirty="0"/>
          </a:p>
        </p:txBody>
      </p:sp>
      <p:sp>
        <p:nvSpPr>
          <p:cNvPr id="52" name="Text 49"/>
          <p:cNvSpPr/>
          <p:nvPr/>
        </p:nvSpPr>
        <p:spPr>
          <a:xfrm>
            <a:off x="5809059" y="4311968"/>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55,000</a:t>
            </a:r>
            <a:endParaRPr lang="en-US" sz="900" dirty="0"/>
          </a:p>
        </p:txBody>
      </p:sp>
      <p:sp>
        <p:nvSpPr>
          <p:cNvPr id="53" name="Text 50"/>
          <p:cNvSpPr/>
          <p:nvPr/>
        </p:nvSpPr>
        <p:spPr>
          <a:xfrm>
            <a:off x="8172450" y="4311968"/>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55,000</a:t>
            </a:r>
            <a:endParaRPr lang="en-US" sz="900" dirty="0"/>
          </a:p>
        </p:txBody>
      </p:sp>
      <p:sp>
        <p:nvSpPr>
          <p:cNvPr id="54" name="Shape 51"/>
          <p:cNvSpPr/>
          <p:nvPr/>
        </p:nvSpPr>
        <p:spPr>
          <a:xfrm>
            <a:off x="585073" y="4548307"/>
            <a:ext cx="9802654" cy="350639"/>
          </a:xfrm>
          <a:prstGeom prst="rect">
            <a:avLst/>
          </a:prstGeom>
          <a:solidFill>
            <a:srgbClr val="FFFFFF">
              <a:alpha val="4000"/>
            </a:srgbClr>
          </a:solidFill>
          <a:ln/>
        </p:spPr>
        <p:txBody>
          <a:bodyPr/>
          <a:lstStyle/>
          <a:p>
            <a:endParaRPr lang="es-ES"/>
          </a:p>
        </p:txBody>
      </p:sp>
      <p:sp>
        <p:nvSpPr>
          <p:cNvPr id="55" name="Text 52"/>
          <p:cNvSpPr/>
          <p:nvPr/>
        </p:nvSpPr>
        <p:spPr>
          <a:xfrm>
            <a:off x="729615" y="4621887"/>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Aceites y grasas industriales</a:t>
            </a:r>
            <a:endParaRPr lang="en-US" sz="900" dirty="0"/>
          </a:p>
        </p:txBody>
      </p:sp>
      <p:sp>
        <p:nvSpPr>
          <p:cNvPr id="56" name="Text 53"/>
          <p:cNvSpPr/>
          <p:nvPr/>
        </p:nvSpPr>
        <p:spPr>
          <a:xfrm>
            <a:off x="3342799" y="4621887"/>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10,000</a:t>
            </a:r>
            <a:endParaRPr lang="en-US" sz="900" dirty="0"/>
          </a:p>
        </p:txBody>
      </p:sp>
      <p:sp>
        <p:nvSpPr>
          <p:cNvPr id="57" name="Text 54"/>
          <p:cNvSpPr/>
          <p:nvPr/>
        </p:nvSpPr>
        <p:spPr>
          <a:xfrm>
            <a:off x="5809059" y="4621887"/>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10,000</a:t>
            </a:r>
            <a:endParaRPr lang="en-US" sz="900" dirty="0"/>
          </a:p>
        </p:txBody>
      </p:sp>
      <p:sp>
        <p:nvSpPr>
          <p:cNvPr id="58" name="Text 55"/>
          <p:cNvSpPr/>
          <p:nvPr/>
        </p:nvSpPr>
        <p:spPr>
          <a:xfrm>
            <a:off x="8172450" y="4621887"/>
            <a:ext cx="2070973" cy="203478"/>
          </a:xfrm>
          <a:prstGeom prst="rect">
            <a:avLst/>
          </a:prstGeom>
          <a:noFill/>
          <a:ln/>
        </p:spPr>
        <p:txBody>
          <a:bodyPr wrap="none" lIns="0" tIns="0" rIns="0" bIns="0" rtlCol="0" anchor="t"/>
          <a:lstStyle/>
          <a:p>
            <a:pPr marL="0" indent="0" algn="l">
              <a:lnSpc>
                <a:spcPts val="1600"/>
              </a:lnSpc>
              <a:buNone/>
            </a:pPr>
            <a:endParaRPr lang="en-US" sz="1100" dirty="0"/>
          </a:p>
        </p:txBody>
      </p:sp>
      <p:sp>
        <p:nvSpPr>
          <p:cNvPr id="59" name="Shape 56"/>
          <p:cNvSpPr/>
          <p:nvPr/>
        </p:nvSpPr>
        <p:spPr>
          <a:xfrm>
            <a:off x="585073" y="4898946"/>
            <a:ext cx="9802654" cy="309920"/>
          </a:xfrm>
          <a:prstGeom prst="rect">
            <a:avLst/>
          </a:prstGeom>
          <a:solidFill>
            <a:srgbClr val="000000">
              <a:alpha val="4000"/>
            </a:srgbClr>
          </a:solidFill>
          <a:ln/>
        </p:spPr>
        <p:txBody>
          <a:bodyPr/>
          <a:lstStyle/>
          <a:p>
            <a:endParaRPr lang="es-ES"/>
          </a:p>
        </p:txBody>
      </p:sp>
      <p:sp>
        <p:nvSpPr>
          <p:cNvPr id="60" name="Text 57"/>
          <p:cNvSpPr/>
          <p:nvPr/>
        </p:nvSpPr>
        <p:spPr>
          <a:xfrm>
            <a:off x="729615" y="4972526"/>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Envases contaminados</a:t>
            </a:r>
            <a:endParaRPr lang="en-US" sz="900" dirty="0"/>
          </a:p>
        </p:txBody>
      </p:sp>
      <p:sp>
        <p:nvSpPr>
          <p:cNvPr id="61" name="Text 58"/>
          <p:cNvSpPr/>
          <p:nvPr/>
        </p:nvSpPr>
        <p:spPr>
          <a:xfrm>
            <a:off x="3342799" y="4972526"/>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0</a:t>
            </a:r>
            <a:endParaRPr lang="en-US" sz="900" dirty="0"/>
          </a:p>
        </p:txBody>
      </p:sp>
      <p:sp>
        <p:nvSpPr>
          <p:cNvPr id="62" name="Text 59"/>
          <p:cNvSpPr/>
          <p:nvPr/>
        </p:nvSpPr>
        <p:spPr>
          <a:xfrm>
            <a:off x="5809059" y="4972526"/>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20,000</a:t>
            </a:r>
            <a:endParaRPr lang="en-US" sz="900" dirty="0"/>
          </a:p>
        </p:txBody>
      </p:sp>
      <p:sp>
        <p:nvSpPr>
          <p:cNvPr id="63" name="Text 60"/>
          <p:cNvSpPr/>
          <p:nvPr/>
        </p:nvSpPr>
        <p:spPr>
          <a:xfrm>
            <a:off x="8172450" y="4972526"/>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20,000</a:t>
            </a:r>
            <a:endParaRPr lang="en-US" sz="900" dirty="0"/>
          </a:p>
        </p:txBody>
      </p:sp>
      <p:sp>
        <p:nvSpPr>
          <p:cNvPr id="64" name="Shape 61"/>
          <p:cNvSpPr/>
          <p:nvPr/>
        </p:nvSpPr>
        <p:spPr>
          <a:xfrm>
            <a:off x="585073" y="5208865"/>
            <a:ext cx="9802654" cy="309920"/>
          </a:xfrm>
          <a:prstGeom prst="rect">
            <a:avLst/>
          </a:prstGeom>
          <a:solidFill>
            <a:srgbClr val="FFFFFF">
              <a:alpha val="4000"/>
            </a:srgbClr>
          </a:solidFill>
          <a:ln/>
        </p:spPr>
        <p:txBody>
          <a:bodyPr/>
          <a:lstStyle/>
          <a:p>
            <a:endParaRPr lang="es-ES"/>
          </a:p>
        </p:txBody>
      </p:sp>
      <p:sp>
        <p:nvSpPr>
          <p:cNvPr id="65" name="Text 62"/>
          <p:cNvSpPr/>
          <p:nvPr/>
        </p:nvSpPr>
        <p:spPr>
          <a:xfrm>
            <a:off x="729615" y="5282446"/>
            <a:ext cx="2316956" cy="162758"/>
          </a:xfrm>
          <a:prstGeom prst="rect">
            <a:avLst/>
          </a:prstGeom>
          <a:noFill/>
          <a:ln/>
        </p:spPr>
        <p:txBody>
          <a:bodyPr wrap="none" lIns="0" tIns="0" rIns="0" bIns="0" rtlCol="0" anchor="t"/>
          <a:lstStyle/>
          <a:p>
            <a:pPr marL="0" indent="0" algn="l">
              <a:lnSpc>
                <a:spcPts val="1250"/>
              </a:lnSpc>
              <a:buNone/>
            </a:pPr>
            <a:r>
              <a:rPr lang="en-US" sz="900" dirty="0">
                <a:solidFill>
                  <a:srgbClr val="384653"/>
                </a:solidFill>
                <a:latin typeface="Montserrat" pitchFamily="34" charset="0"/>
                <a:ea typeface="Montserrat" pitchFamily="34" charset="-122"/>
                <a:cs typeface="Montserrat" pitchFamily="34" charset="-120"/>
              </a:rPr>
              <a:t>Otros (pilas, lámparas, etc.)</a:t>
            </a:r>
            <a:endParaRPr lang="en-US" sz="900" dirty="0"/>
          </a:p>
        </p:txBody>
      </p:sp>
      <p:sp>
        <p:nvSpPr>
          <p:cNvPr id="66" name="Text 63"/>
          <p:cNvSpPr/>
          <p:nvPr/>
        </p:nvSpPr>
        <p:spPr>
          <a:xfrm>
            <a:off x="3342799" y="5282446"/>
            <a:ext cx="217003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0</a:t>
            </a:r>
            <a:endParaRPr lang="en-US" sz="900" dirty="0"/>
          </a:p>
        </p:txBody>
      </p:sp>
      <p:sp>
        <p:nvSpPr>
          <p:cNvPr id="67" name="Text 64"/>
          <p:cNvSpPr/>
          <p:nvPr/>
        </p:nvSpPr>
        <p:spPr>
          <a:xfrm>
            <a:off x="5809059" y="5282446"/>
            <a:ext cx="206716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11,075</a:t>
            </a:r>
            <a:endParaRPr lang="en-US" sz="900" dirty="0"/>
          </a:p>
        </p:txBody>
      </p:sp>
      <p:sp>
        <p:nvSpPr>
          <p:cNvPr id="68" name="Text 65"/>
          <p:cNvSpPr/>
          <p:nvPr/>
        </p:nvSpPr>
        <p:spPr>
          <a:xfrm>
            <a:off x="8172450" y="5282446"/>
            <a:ext cx="2070973" cy="162758"/>
          </a:xfrm>
          <a:prstGeom prst="rect">
            <a:avLst/>
          </a:prstGeom>
          <a:noFill/>
          <a:ln/>
        </p:spPr>
        <p:txBody>
          <a:bodyPr wrap="none" lIns="0" tIns="0" rIns="0" bIns="0" rtlCol="0" anchor="t"/>
          <a:lstStyle/>
          <a:p>
            <a:pPr marL="0" indent="0" algn="ctr">
              <a:lnSpc>
                <a:spcPts val="1250"/>
              </a:lnSpc>
              <a:buNone/>
            </a:pPr>
            <a:r>
              <a:rPr lang="en-US" sz="900" dirty="0">
                <a:solidFill>
                  <a:srgbClr val="384653"/>
                </a:solidFill>
                <a:latin typeface="Montserrat" pitchFamily="34" charset="0"/>
                <a:ea typeface="Montserrat" pitchFamily="34" charset="-122"/>
                <a:cs typeface="Montserrat" pitchFamily="34" charset="-120"/>
              </a:rPr>
              <a:t>11,075</a:t>
            </a:r>
            <a:endParaRPr lang="en-US" sz="900" dirty="0"/>
          </a:p>
        </p:txBody>
      </p:sp>
      <p:sp>
        <p:nvSpPr>
          <p:cNvPr id="69" name="Shape 66"/>
          <p:cNvSpPr/>
          <p:nvPr/>
        </p:nvSpPr>
        <p:spPr>
          <a:xfrm>
            <a:off x="585073" y="5518785"/>
            <a:ext cx="9802654" cy="309920"/>
          </a:xfrm>
          <a:prstGeom prst="rect">
            <a:avLst/>
          </a:prstGeom>
          <a:solidFill>
            <a:srgbClr val="000000">
              <a:alpha val="4000"/>
            </a:srgbClr>
          </a:solidFill>
          <a:ln/>
        </p:spPr>
        <p:txBody>
          <a:bodyPr/>
          <a:lstStyle/>
          <a:p>
            <a:endParaRPr lang="es-ES"/>
          </a:p>
        </p:txBody>
      </p:sp>
      <p:sp>
        <p:nvSpPr>
          <p:cNvPr id="70" name="Text 67"/>
          <p:cNvSpPr/>
          <p:nvPr/>
        </p:nvSpPr>
        <p:spPr>
          <a:xfrm>
            <a:off x="729615" y="5592366"/>
            <a:ext cx="2316956" cy="162758"/>
          </a:xfrm>
          <a:prstGeom prst="rect">
            <a:avLst/>
          </a:prstGeom>
          <a:noFill/>
          <a:ln/>
        </p:spPr>
        <p:txBody>
          <a:bodyPr wrap="non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Subtotal Peligrosos</a:t>
            </a:r>
            <a:endParaRPr lang="en-US" sz="900" dirty="0"/>
          </a:p>
        </p:txBody>
      </p:sp>
      <p:sp>
        <p:nvSpPr>
          <p:cNvPr id="71" name="Text 68"/>
          <p:cNvSpPr/>
          <p:nvPr/>
        </p:nvSpPr>
        <p:spPr>
          <a:xfrm>
            <a:off x="3342799" y="5592366"/>
            <a:ext cx="217003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0</a:t>
            </a:r>
            <a:endParaRPr lang="en-US" sz="900" dirty="0"/>
          </a:p>
        </p:txBody>
      </p:sp>
      <p:sp>
        <p:nvSpPr>
          <p:cNvPr id="72" name="Text 69"/>
          <p:cNvSpPr/>
          <p:nvPr/>
        </p:nvSpPr>
        <p:spPr>
          <a:xfrm>
            <a:off x="5809059" y="5592366"/>
            <a:ext cx="206716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96,075</a:t>
            </a:r>
            <a:endParaRPr lang="en-US" sz="900" dirty="0"/>
          </a:p>
        </p:txBody>
      </p:sp>
      <p:sp>
        <p:nvSpPr>
          <p:cNvPr id="73" name="Text 70"/>
          <p:cNvSpPr/>
          <p:nvPr/>
        </p:nvSpPr>
        <p:spPr>
          <a:xfrm>
            <a:off x="8172450" y="5592366"/>
            <a:ext cx="207097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96,075</a:t>
            </a:r>
            <a:endParaRPr lang="en-US" sz="900" dirty="0"/>
          </a:p>
        </p:txBody>
      </p:sp>
      <p:sp>
        <p:nvSpPr>
          <p:cNvPr id="74" name="Shape 71"/>
          <p:cNvSpPr/>
          <p:nvPr/>
        </p:nvSpPr>
        <p:spPr>
          <a:xfrm>
            <a:off x="585073" y="5828705"/>
            <a:ext cx="9802654" cy="309920"/>
          </a:xfrm>
          <a:prstGeom prst="rect">
            <a:avLst/>
          </a:prstGeom>
          <a:solidFill>
            <a:srgbClr val="FFFFFF">
              <a:alpha val="4000"/>
            </a:srgbClr>
          </a:solidFill>
          <a:ln/>
        </p:spPr>
        <p:txBody>
          <a:bodyPr/>
          <a:lstStyle/>
          <a:p>
            <a:endParaRPr lang="es-ES"/>
          </a:p>
        </p:txBody>
      </p:sp>
      <p:sp>
        <p:nvSpPr>
          <p:cNvPr id="75" name="Text 72"/>
          <p:cNvSpPr/>
          <p:nvPr/>
        </p:nvSpPr>
        <p:spPr>
          <a:xfrm>
            <a:off x="729615" y="5902285"/>
            <a:ext cx="2316956" cy="162758"/>
          </a:xfrm>
          <a:prstGeom prst="rect">
            <a:avLst/>
          </a:prstGeom>
          <a:noFill/>
          <a:ln/>
        </p:spPr>
        <p:txBody>
          <a:bodyPr wrap="none" lIns="0" tIns="0" rIns="0" bIns="0" rtlCol="0" anchor="t"/>
          <a:lstStyle/>
          <a:p>
            <a:pPr marL="0" indent="0" algn="l">
              <a:lnSpc>
                <a:spcPts val="1250"/>
              </a:lnSpc>
              <a:buNone/>
            </a:pPr>
            <a:r>
              <a:rPr lang="en-US" sz="900" b="1" dirty="0">
                <a:solidFill>
                  <a:srgbClr val="384653"/>
                </a:solidFill>
                <a:latin typeface="Montserrat" pitchFamily="34" charset="0"/>
                <a:ea typeface="Montserrat" pitchFamily="34" charset="-122"/>
                <a:cs typeface="Montserrat" pitchFamily="34" charset="-120"/>
              </a:rPr>
              <a:t>TOTAL GENERAL</a:t>
            </a:r>
            <a:endParaRPr lang="en-US" sz="900" dirty="0"/>
          </a:p>
        </p:txBody>
      </p:sp>
      <p:sp>
        <p:nvSpPr>
          <p:cNvPr id="76" name="Text 73"/>
          <p:cNvSpPr/>
          <p:nvPr/>
        </p:nvSpPr>
        <p:spPr>
          <a:xfrm>
            <a:off x="3342799" y="5902285"/>
            <a:ext cx="217003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6,028,881 (96.84%)</a:t>
            </a:r>
            <a:endParaRPr lang="en-US" sz="900" dirty="0"/>
          </a:p>
        </p:txBody>
      </p:sp>
      <p:sp>
        <p:nvSpPr>
          <p:cNvPr id="77" name="Text 74"/>
          <p:cNvSpPr/>
          <p:nvPr/>
        </p:nvSpPr>
        <p:spPr>
          <a:xfrm>
            <a:off x="5809059" y="5902285"/>
            <a:ext cx="206716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195,944 (3.16%)</a:t>
            </a:r>
            <a:endParaRPr lang="en-US" sz="900" dirty="0"/>
          </a:p>
        </p:txBody>
      </p:sp>
      <p:sp>
        <p:nvSpPr>
          <p:cNvPr id="78" name="Text 75"/>
          <p:cNvSpPr/>
          <p:nvPr/>
        </p:nvSpPr>
        <p:spPr>
          <a:xfrm>
            <a:off x="8172450" y="5902285"/>
            <a:ext cx="2070973" cy="162758"/>
          </a:xfrm>
          <a:prstGeom prst="rect">
            <a:avLst/>
          </a:prstGeom>
          <a:noFill/>
          <a:ln/>
        </p:spPr>
        <p:txBody>
          <a:bodyPr wrap="none" lIns="0" tIns="0" rIns="0" bIns="0" rtlCol="0" anchor="t"/>
          <a:lstStyle/>
          <a:p>
            <a:pPr marL="0" indent="0" algn="ctr">
              <a:lnSpc>
                <a:spcPts val="1250"/>
              </a:lnSpc>
              <a:buNone/>
            </a:pPr>
            <a:r>
              <a:rPr lang="en-US" sz="900" b="1" dirty="0">
                <a:solidFill>
                  <a:srgbClr val="384653"/>
                </a:solidFill>
                <a:latin typeface="Montserrat" pitchFamily="34" charset="0"/>
                <a:ea typeface="Montserrat" pitchFamily="34" charset="-122"/>
                <a:cs typeface="Montserrat" pitchFamily="34" charset="-120"/>
              </a:rPr>
              <a:t>6,224,825 (100%)</a:t>
            </a:r>
            <a:endParaRPr lang="en-US" sz="900" dirty="0"/>
          </a:p>
        </p:txBody>
      </p:sp>
      <p:sp>
        <p:nvSpPr>
          <p:cNvPr id="79" name="Text 76"/>
          <p:cNvSpPr/>
          <p:nvPr/>
        </p:nvSpPr>
        <p:spPr>
          <a:xfrm>
            <a:off x="577453" y="6311146"/>
            <a:ext cx="3799642" cy="474821"/>
          </a:xfrm>
          <a:prstGeom prst="rect">
            <a:avLst/>
          </a:prstGeom>
          <a:noFill/>
          <a:ln/>
        </p:spPr>
        <p:txBody>
          <a:bodyPr wrap="none" lIns="0" tIns="0" rIns="0" bIns="0" rtlCol="0" anchor="t"/>
          <a:lstStyle/>
          <a:p>
            <a:pPr marL="0" indent="0" algn="l">
              <a:lnSpc>
                <a:spcPts val="3700"/>
              </a:lnSpc>
              <a:buNone/>
            </a:pPr>
            <a:endParaRPr lang="en-US" sz="2950" dirty="0"/>
          </a:p>
        </p:txBody>
      </p:sp>
      <p:sp>
        <p:nvSpPr>
          <p:cNvPr id="80" name="Text 77"/>
          <p:cNvSpPr/>
          <p:nvPr/>
        </p:nvSpPr>
        <p:spPr>
          <a:xfrm>
            <a:off x="577453" y="6950869"/>
            <a:ext cx="9817894" cy="162758"/>
          </a:xfrm>
          <a:prstGeom prst="rect">
            <a:avLst/>
          </a:prstGeom>
          <a:noFill/>
          <a:ln/>
        </p:spPr>
        <p:txBody>
          <a:bodyPr wrap="none" lIns="0" tIns="0" rIns="0" bIns="0" rtlCol="0" anchor="t"/>
          <a:lstStyle/>
          <a:p>
            <a:pPr marL="0" indent="0" algn="r">
              <a:lnSpc>
                <a:spcPts val="1250"/>
              </a:lnSpc>
              <a:buNone/>
            </a:pPr>
            <a:r>
              <a:rPr lang="en-US" sz="900" dirty="0">
                <a:solidFill>
                  <a:srgbClr val="384653"/>
                </a:solidFill>
                <a:latin typeface="Montserrat" pitchFamily="34" charset="0"/>
                <a:ea typeface="Montserrat" pitchFamily="34" charset="-122"/>
                <a:cs typeface="Montserrat" pitchFamily="34" charset="-120"/>
              </a:rPr>
              <a:t>Página 41</a:t>
            </a:r>
            <a:endParaRPr lang="en-US" sz="9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65534"/>
          </a:xfrm>
          <a:prstGeom prst="rect">
            <a:avLst/>
          </a:prstGeom>
        </p:spPr>
      </p:pic>
      <p:sp>
        <p:nvSpPr>
          <p:cNvPr id="3" name="Text 0"/>
          <p:cNvSpPr/>
          <p:nvPr/>
        </p:nvSpPr>
        <p:spPr>
          <a:xfrm>
            <a:off x="720923" y="2977277"/>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4" name="Text 1"/>
          <p:cNvSpPr/>
          <p:nvPr/>
        </p:nvSpPr>
        <p:spPr>
          <a:xfrm>
            <a:off x="720923" y="3451265"/>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5" name="Text 2"/>
          <p:cNvSpPr/>
          <p:nvPr/>
        </p:nvSpPr>
        <p:spPr>
          <a:xfrm>
            <a:off x="720923" y="3925253"/>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6" name="Text 3"/>
          <p:cNvSpPr/>
          <p:nvPr/>
        </p:nvSpPr>
        <p:spPr>
          <a:xfrm>
            <a:off x="720923" y="4463415"/>
            <a:ext cx="12401669" cy="818078"/>
          </a:xfrm>
          <a:prstGeom prst="rect">
            <a:avLst/>
          </a:prstGeom>
          <a:noFill/>
          <a:ln/>
        </p:spPr>
        <p:txBody>
          <a:bodyPr wrap="none" lIns="0" tIns="0" rIns="0" bIns="0" rtlCol="0" anchor="t"/>
          <a:lstStyle/>
          <a:p>
            <a:pPr marL="0" indent="0" algn="l">
              <a:lnSpc>
                <a:spcPts val="6400"/>
              </a:lnSpc>
              <a:buNone/>
            </a:pPr>
            <a:r>
              <a:rPr lang="en-US" sz="5150" b="1" dirty="0">
                <a:solidFill>
                  <a:srgbClr val="2E3C4E"/>
                </a:solidFill>
                <a:latin typeface="Barlow Bold" pitchFamily="34" charset="0"/>
                <a:ea typeface="Barlow Bold" pitchFamily="34" charset="-122"/>
                <a:cs typeface="Barlow Bold" pitchFamily="34" charset="-120"/>
              </a:rPr>
              <a:t>V. Compromiso con la Sostenibilidad Social</a:t>
            </a:r>
            <a:endParaRPr lang="en-US" sz="5150" dirty="0"/>
          </a:p>
        </p:txBody>
      </p:sp>
      <p:sp>
        <p:nvSpPr>
          <p:cNvPr id="7" name="Text 4"/>
          <p:cNvSpPr/>
          <p:nvPr/>
        </p:nvSpPr>
        <p:spPr>
          <a:xfrm>
            <a:off x="720923" y="5538430"/>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8" name="Text 5"/>
          <p:cNvSpPr/>
          <p:nvPr/>
        </p:nvSpPr>
        <p:spPr>
          <a:xfrm>
            <a:off x="720923" y="6012418"/>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9" name="Text 6"/>
          <p:cNvSpPr/>
          <p:nvPr/>
        </p:nvSpPr>
        <p:spPr>
          <a:xfrm>
            <a:off x="720923" y="6486406"/>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10" name="Text 7"/>
          <p:cNvSpPr/>
          <p:nvPr/>
        </p:nvSpPr>
        <p:spPr>
          <a:xfrm>
            <a:off x="720923" y="6960394"/>
            <a:ext cx="13188553" cy="281226"/>
          </a:xfrm>
          <a:prstGeom prst="rect">
            <a:avLst/>
          </a:prstGeom>
          <a:noFill/>
          <a:ln/>
        </p:spPr>
        <p:txBody>
          <a:bodyPr wrap="none" lIns="0" tIns="0" rIns="0" bIns="0" rtlCol="0" anchor="t"/>
          <a:lstStyle/>
          <a:p>
            <a:pPr marL="0" indent="0" algn="l">
              <a:lnSpc>
                <a:spcPts val="2200"/>
              </a:lnSpc>
              <a:buNone/>
            </a:pPr>
            <a:endParaRPr lang="en-US" sz="1400" dirty="0"/>
          </a:p>
        </p:txBody>
      </p:sp>
      <p:sp>
        <p:nvSpPr>
          <p:cNvPr id="11" name="Text 8"/>
          <p:cNvSpPr/>
          <p:nvPr/>
        </p:nvSpPr>
        <p:spPr>
          <a:xfrm>
            <a:off x="720923" y="7434382"/>
            <a:ext cx="13188553" cy="224909"/>
          </a:xfrm>
          <a:prstGeom prst="rect">
            <a:avLst/>
          </a:prstGeom>
          <a:noFill/>
          <a:ln/>
        </p:spPr>
        <p:txBody>
          <a:bodyPr wrap="none" lIns="0" tIns="0" rIns="0" bIns="0" rtlCol="0" anchor="t"/>
          <a:lstStyle/>
          <a:p>
            <a:pPr marL="0" indent="0" algn="r">
              <a:lnSpc>
                <a:spcPts val="1750"/>
              </a:lnSpc>
              <a:buNone/>
            </a:pPr>
            <a:r>
              <a:rPr lang="en-US" sz="1100" dirty="0">
                <a:solidFill>
                  <a:srgbClr val="384653"/>
                </a:solidFill>
                <a:latin typeface="Montserrat" pitchFamily="34" charset="0"/>
                <a:ea typeface="Montserrat" pitchFamily="34" charset="-122"/>
                <a:cs typeface="Montserrat" pitchFamily="34" charset="-120"/>
              </a:rPr>
              <a:t>Página 42</a:t>
            </a:r>
            <a:endParaRPr lang="en-US" sz="11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677233"/>
          </a:xfrm>
          <a:prstGeom prst="rect">
            <a:avLst/>
          </a:prstGeom>
        </p:spPr>
      </p:pic>
      <p:sp>
        <p:nvSpPr>
          <p:cNvPr id="3" name="Text 0"/>
          <p:cNvSpPr/>
          <p:nvPr/>
        </p:nvSpPr>
        <p:spPr>
          <a:xfrm>
            <a:off x="2010728" y="2825234"/>
            <a:ext cx="3386971" cy="420410"/>
          </a:xfrm>
          <a:prstGeom prst="rect">
            <a:avLst/>
          </a:prstGeom>
          <a:noFill/>
          <a:ln/>
        </p:spPr>
        <p:txBody>
          <a:bodyPr wrap="none" lIns="0" tIns="0" rIns="0" bIns="0" rtlCol="0" anchor="t"/>
          <a:lstStyle/>
          <a:p>
            <a:pPr marL="0" indent="0" algn="l">
              <a:lnSpc>
                <a:spcPts val="3300"/>
              </a:lnSpc>
              <a:buNone/>
            </a:pPr>
            <a:r>
              <a:rPr lang="en-US" sz="2600" b="1" dirty="0">
                <a:solidFill>
                  <a:srgbClr val="2E3C4E"/>
                </a:solidFill>
                <a:latin typeface="Barlow Bold" pitchFamily="34" charset="0"/>
                <a:ea typeface="Barlow Bold" pitchFamily="34" charset="-122"/>
                <a:cs typeface="Barlow Bold" pitchFamily="34" charset="-120"/>
              </a:rPr>
              <a:t>5.1. Perfil de la Plantilla</a:t>
            </a:r>
            <a:endParaRPr lang="en-US" sz="2600" dirty="0"/>
          </a:p>
        </p:txBody>
      </p:sp>
      <p:sp>
        <p:nvSpPr>
          <p:cNvPr id="4" name="Text 1"/>
          <p:cNvSpPr/>
          <p:nvPr/>
        </p:nvSpPr>
        <p:spPr>
          <a:xfrm>
            <a:off x="2010728" y="3374827"/>
            <a:ext cx="10608826" cy="513278"/>
          </a:xfrm>
          <a:prstGeom prst="rect">
            <a:avLst/>
          </a:prstGeom>
          <a:noFill/>
          <a:ln/>
        </p:spPr>
        <p:txBody>
          <a:bodyPr wrap="square" lIns="0" tIns="0" rIns="0" bIns="0" rtlCol="0" anchor="t"/>
          <a:lstStyle/>
          <a:p>
            <a:pPr marL="0" indent="0" algn="l">
              <a:lnSpc>
                <a:spcPts val="1300"/>
              </a:lnSpc>
              <a:buNone/>
            </a:pPr>
            <a:r>
              <a:rPr lang="en-US" sz="1000" dirty="0">
                <a:solidFill>
                  <a:srgbClr val="384653"/>
                </a:solidFill>
                <a:latin typeface="Montserrat" pitchFamily="34" charset="0"/>
                <a:ea typeface="Montserrat" pitchFamily="34" charset="-122"/>
                <a:cs typeface="Montserrat" pitchFamily="34" charset="-120"/>
              </a:rPr>
              <a:t>La plantilla de PLASTIGAUR constituye un pilar esencial para el desarrollo de su actividad industrial y para la creación de valor sostenible a largo plazo. La empresa mantiene un enfoque de empleo estable, apoyado en un sistema de relaciones laborales y en una estructura organizativa adaptada a las necesidades productivas, técnicas y de gestión.</a:t>
            </a:r>
            <a:endParaRPr lang="en-US" sz="1000" dirty="0"/>
          </a:p>
        </p:txBody>
      </p:sp>
      <p:sp>
        <p:nvSpPr>
          <p:cNvPr id="5" name="Text 2"/>
          <p:cNvSpPr/>
          <p:nvPr/>
        </p:nvSpPr>
        <p:spPr>
          <a:xfrm>
            <a:off x="2010728" y="4145756"/>
            <a:ext cx="2411254" cy="421719"/>
          </a:xfrm>
          <a:prstGeom prst="rect">
            <a:avLst/>
          </a:prstGeom>
          <a:noFill/>
          <a:ln/>
        </p:spPr>
        <p:txBody>
          <a:bodyPr wrap="none" lIns="0" tIns="0" rIns="0" bIns="0" rtlCol="0" anchor="t"/>
          <a:lstStyle/>
          <a:p>
            <a:pPr marL="0" indent="0" algn="ctr">
              <a:lnSpc>
                <a:spcPts val="3300"/>
              </a:lnSpc>
              <a:buNone/>
            </a:pPr>
            <a:r>
              <a:rPr lang="en-US" sz="3300" b="1" dirty="0">
                <a:solidFill>
                  <a:srgbClr val="384653"/>
                </a:solidFill>
                <a:latin typeface="Barlow Bold" pitchFamily="34" charset="0"/>
                <a:ea typeface="Barlow Bold" pitchFamily="34" charset="-122"/>
                <a:cs typeface="Barlow Bold" pitchFamily="34" charset="-120"/>
              </a:rPr>
              <a:t>156</a:t>
            </a:r>
            <a:endParaRPr lang="en-US" sz="3300" dirty="0"/>
          </a:p>
        </p:txBody>
      </p:sp>
      <p:sp>
        <p:nvSpPr>
          <p:cNvPr id="6" name="Text 3"/>
          <p:cNvSpPr/>
          <p:nvPr/>
        </p:nvSpPr>
        <p:spPr>
          <a:xfrm>
            <a:off x="2375535" y="4695825"/>
            <a:ext cx="1681639" cy="210145"/>
          </a:xfrm>
          <a:prstGeom prst="rect">
            <a:avLst/>
          </a:prstGeom>
          <a:noFill/>
          <a:ln/>
        </p:spPr>
        <p:txBody>
          <a:bodyPr wrap="none" lIns="0" tIns="0" rIns="0" bIns="0" rtlCol="0" anchor="t"/>
          <a:lstStyle/>
          <a:p>
            <a:pPr marL="0" indent="0" algn="ctr">
              <a:lnSpc>
                <a:spcPts val="1650"/>
              </a:lnSpc>
              <a:buNone/>
            </a:pPr>
            <a:r>
              <a:rPr lang="en-US" sz="1300" b="1" dirty="0">
                <a:solidFill>
                  <a:srgbClr val="384653"/>
                </a:solidFill>
                <a:latin typeface="Barlow Bold" pitchFamily="34" charset="0"/>
                <a:ea typeface="Barlow Bold" pitchFamily="34" charset="-122"/>
                <a:cs typeface="Barlow Bold" pitchFamily="34" charset="-120"/>
              </a:rPr>
              <a:t>Total Plantilla</a:t>
            </a:r>
            <a:endParaRPr lang="en-US" sz="1300" dirty="0"/>
          </a:p>
        </p:txBody>
      </p:sp>
      <p:sp>
        <p:nvSpPr>
          <p:cNvPr id="7" name="Text 4"/>
          <p:cNvSpPr/>
          <p:nvPr/>
        </p:nvSpPr>
        <p:spPr>
          <a:xfrm>
            <a:off x="2010728" y="4992053"/>
            <a:ext cx="2411254" cy="171093"/>
          </a:xfrm>
          <a:prstGeom prst="rect">
            <a:avLst/>
          </a:prstGeom>
          <a:noFill/>
          <a:ln/>
        </p:spPr>
        <p:txBody>
          <a:bodyPr wrap="none" lIns="0" tIns="0" rIns="0" bIns="0" rtlCol="0" anchor="t"/>
          <a:lstStyle/>
          <a:p>
            <a:pPr marL="0" indent="0" algn="ctr">
              <a:lnSpc>
                <a:spcPts val="1300"/>
              </a:lnSpc>
              <a:buNone/>
            </a:pPr>
            <a:r>
              <a:rPr lang="en-US" sz="1000" dirty="0">
                <a:solidFill>
                  <a:srgbClr val="384653"/>
                </a:solidFill>
                <a:latin typeface="Montserrat" pitchFamily="34" charset="0"/>
                <a:ea typeface="Montserrat" pitchFamily="34" charset="-122"/>
                <a:cs typeface="Montserrat" pitchFamily="34" charset="-120"/>
              </a:rPr>
              <a:t>Personas empleadas a cierre de 2024</a:t>
            </a:r>
            <a:endParaRPr lang="en-US" sz="1000" dirty="0"/>
          </a:p>
        </p:txBody>
      </p:sp>
      <p:sp>
        <p:nvSpPr>
          <p:cNvPr id="8" name="Text 5"/>
          <p:cNvSpPr/>
          <p:nvPr/>
        </p:nvSpPr>
        <p:spPr>
          <a:xfrm>
            <a:off x="4529614" y="4145756"/>
            <a:ext cx="2411254" cy="421719"/>
          </a:xfrm>
          <a:prstGeom prst="rect">
            <a:avLst/>
          </a:prstGeom>
          <a:noFill/>
          <a:ln/>
        </p:spPr>
        <p:txBody>
          <a:bodyPr wrap="none" lIns="0" tIns="0" rIns="0" bIns="0" rtlCol="0" anchor="t"/>
          <a:lstStyle/>
          <a:p>
            <a:pPr marL="0" indent="0" algn="ctr">
              <a:lnSpc>
                <a:spcPts val="3300"/>
              </a:lnSpc>
              <a:buNone/>
            </a:pPr>
            <a:r>
              <a:rPr lang="en-US" sz="3300" b="1" dirty="0">
                <a:solidFill>
                  <a:srgbClr val="384653"/>
                </a:solidFill>
                <a:latin typeface="Barlow Bold" pitchFamily="34" charset="0"/>
                <a:ea typeface="Barlow Bold" pitchFamily="34" charset="-122"/>
                <a:cs typeface="Barlow Bold" pitchFamily="34" charset="-120"/>
              </a:rPr>
              <a:t>136</a:t>
            </a:r>
            <a:endParaRPr lang="en-US" sz="3300" dirty="0"/>
          </a:p>
        </p:txBody>
      </p:sp>
      <p:sp>
        <p:nvSpPr>
          <p:cNvPr id="9" name="Text 6"/>
          <p:cNvSpPr/>
          <p:nvPr/>
        </p:nvSpPr>
        <p:spPr>
          <a:xfrm>
            <a:off x="4894421" y="4695825"/>
            <a:ext cx="1681639" cy="210145"/>
          </a:xfrm>
          <a:prstGeom prst="rect">
            <a:avLst/>
          </a:prstGeom>
          <a:noFill/>
          <a:ln/>
        </p:spPr>
        <p:txBody>
          <a:bodyPr wrap="none" lIns="0" tIns="0" rIns="0" bIns="0" rtlCol="0" anchor="t"/>
          <a:lstStyle/>
          <a:p>
            <a:pPr marL="0" indent="0" algn="ctr">
              <a:lnSpc>
                <a:spcPts val="1650"/>
              </a:lnSpc>
              <a:buNone/>
            </a:pPr>
            <a:r>
              <a:rPr lang="en-US" sz="1300" b="1" dirty="0">
                <a:solidFill>
                  <a:srgbClr val="384653"/>
                </a:solidFill>
                <a:latin typeface="Barlow Bold" pitchFamily="34" charset="0"/>
                <a:ea typeface="Barlow Bold" pitchFamily="34" charset="-122"/>
                <a:cs typeface="Barlow Bold" pitchFamily="34" charset="-120"/>
              </a:rPr>
              <a:t>Hombres</a:t>
            </a:r>
            <a:endParaRPr lang="en-US" sz="1300" dirty="0"/>
          </a:p>
        </p:txBody>
      </p:sp>
      <p:sp>
        <p:nvSpPr>
          <p:cNvPr id="10" name="Text 7"/>
          <p:cNvSpPr/>
          <p:nvPr/>
        </p:nvSpPr>
        <p:spPr>
          <a:xfrm>
            <a:off x="4529614" y="4992053"/>
            <a:ext cx="2411254" cy="171093"/>
          </a:xfrm>
          <a:prstGeom prst="rect">
            <a:avLst/>
          </a:prstGeom>
          <a:noFill/>
          <a:ln/>
        </p:spPr>
        <p:txBody>
          <a:bodyPr wrap="none" lIns="0" tIns="0" rIns="0" bIns="0" rtlCol="0" anchor="t"/>
          <a:lstStyle/>
          <a:p>
            <a:pPr marL="0" indent="0" algn="ctr">
              <a:lnSpc>
                <a:spcPts val="1300"/>
              </a:lnSpc>
              <a:buNone/>
            </a:pPr>
            <a:r>
              <a:rPr lang="en-US" sz="1000" dirty="0">
                <a:solidFill>
                  <a:srgbClr val="384653"/>
                </a:solidFill>
                <a:latin typeface="Montserrat" pitchFamily="34" charset="0"/>
                <a:ea typeface="Montserrat" pitchFamily="34" charset="-122"/>
                <a:cs typeface="Montserrat" pitchFamily="34" charset="-120"/>
              </a:rPr>
              <a:t>87,18% de la plantilla</a:t>
            </a:r>
            <a:endParaRPr lang="en-US" sz="1000" dirty="0"/>
          </a:p>
        </p:txBody>
      </p:sp>
      <p:sp>
        <p:nvSpPr>
          <p:cNvPr id="11" name="Text 8"/>
          <p:cNvSpPr/>
          <p:nvPr/>
        </p:nvSpPr>
        <p:spPr>
          <a:xfrm>
            <a:off x="2010728" y="5399246"/>
            <a:ext cx="2411254" cy="421719"/>
          </a:xfrm>
          <a:prstGeom prst="rect">
            <a:avLst/>
          </a:prstGeom>
          <a:noFill/>
          <a:ln/>
        </p:spPr>
        <p:txBody>
          <a:bodyPr wrap="none" lIns="0" tIns="0" rIns="0" bIns="0" rtlCol="0" anchor="t"/>
          <a:lstStyle/>
          <a:p>
            <a:pPr marL="0" indent="0" algn="ctr">
              <a:lnSpc>
                <a:spcPts val="3300"/>
              </a:lnSpc>
              <a:buNone/>
            </a:pPr>
            <a:r>
              <a:rPr lang="en-US" sz="3300" b="1" dirty="0">
                <a:solidFill>
                  <a:srgbClr val="384653"/>
                </a:solidFill>
                <a:latin typeface="Barlow Bold" pitchFamily="34" charset="0"/>
                <a:ea typeface="Barlow Bold" pitchFamily="34" charset="-122"/>
                <a:cs typeface="Barlow Bold" pitchFamily="34" charset="-120"/>
              </a:rPr>
              <a:t>20</a:t>
            </a:r>
            <a:endParaRPr lang="en-US" sz="3300" dirty="0"/>
          </a:p>
        </p:txBody>
      </p:sp>
      <p:sp>
        <p:nvSpPr>
          <p:cNvPr id="12" name="Text 9"/>
          <p:cNvSpPr/>
          <p:nvPr/>
        </p:nvSpPr>
        <p:spPr>
          <a:xfrm>
            <a:off x="2375535" y="5949315"/>
            <a:ext cx="1681639" cy="210145"/>
          </a:xfrm>
          <a:prstGeom prst="rect">
            <a:avLst/>
          </a:prstGeom>
          <a:noFill/>
          <a:ln/>
        </p:spPr>
        <p:txBody>
          <a:bodyPr wrap="none" lIns="0" tIns="0" rIns="0" bIns="0" rtlCol="0" anchor="t"/>
          <a:lstStyle/>
          <a:p>
            <a:pPr marL="0" indent="0" algn="ctr">
              <a:lnSpc>
                <a:spcPts val="1650"/>
              </a:lnSpc>
              <a:buNone/>
            </a:pPr>
            <a:r>
              <a:rPr lang="en-US" sz="1300" b="1" dirty="0">
                <a:solidFill>
                  <a:srgbClr val="384653"/>
                </a:solidFill>
                <a:latin typeface="Barlow Bold" pitchFamily="34" charset="0"/>
                <a:ea typeface="Barlow Bold" pitchFamily="34" charset="-122"/>
                <a:cs typeface="Barlow Bold" pitchFamily="34" charset="-120"/>
              </a:rPr>
              <a:t>Mujeres</a:t>
            </a:r>
            <a:endParaRPr lang="en-US" sz="1300" dirty="0"/>
          </a:p>
        </p:txBody>
      </p:sp>
      <p:sp>
        <p:nvSpPr>
          <p:cNvPr id="13" name="Text 10"/>
          <p:cNvSpPr/>
          <p:nvPr/>
        </p:nvSpPr>
        <p:spPr>
          <a:xfrm>
            <a:off x="2010728" y="6245543"/>
            <a:ext cx="2411254" cy="171093"/>
          </a:xfrm>
          <a:prstGeom prst="rect">
            <a:avLst/>
          </a:prstGeom>
          <a:noFill/>
          <a:ln/>
        </p:spPr>
        <p:txBody>
          <a:bodyPr wrap="none" lIns="0" tIns="0" rIns="0" bIns="0" rtlCol="0" anchor="t"/>
          <a:lstStyle/>
          <a:p>
            <a:pPr marL="0" indent="0" algn="ctr">
              <a:lnSpc>
                <a:spcPts val="1300"/>
              </a:lnSpc>
              <a:buNone/>
            </a:pPr>
            <a:r>
              <a:rPr lang="en-US" sz="1000" dirty="0">
                <a:solidFill>
                  <a:srgbClr val="384653"/>
                </a:solidFill>
                <a:latin typeface="Montserrat" pitchFamily="34" charset="0"/>
                <a:ea typeface="Montserrat" pitchFamily="34" charset="-122"/>
                <a:cs typeface="Montserrat" pitchFamily="34" charset="-120"/>
              </a:rPr>
              <a:t>12,82% de la plantilla</a:t>
            </a:r>
            <a:endParaRPr lang="en-US" sz="1000" dirty="0"/>
          </a:p>
        </p:txBody>
      </p:sp>
      <p:sp>
        <p:nvSpPr>
          <p:cNvPr id="14" name="Text 11"/>
          <p:cNvSpPr/>
          <p:nvPr/>
        </p:nvSpPr>
        <p:spPr>
          <a:xfrm>
            <a:off x="4529614" y="5399246"/>
            <a:ext cx="2411254" cy="421719"/>
          </a:xfrm>
          <a:prstGeom prst="rect">
            <a:avLst/>
          </a:prstGeom>
          <a:noFill/>
          <a:ln/>
        </p:spPr>
        <p:txBody>
          <a:bodyPr wrap="none" lIns="0" tIns="0" rIns="0" bIns="0" rtlCol="0" anchor="t"/>
          <a:lstStyle/>
          <a:p>
            <a:pPr marL="0" indent="0" algn="ctr">
              <a:lnSpc>
                <a:spcPts val="3300"/>
              </a:lnSpc>
              <a:buNone/>
            </a:pPr>
            <a:r>
              <a:rPr lang="en-US" sz="3300" b="1" dirty="0">
                <a:solidFill>
                  <a:srgbClr val="384653"/>
                </a:solidFill>
                <a:latin typeface="Barlow Bold" pitchFamily="34" charset="0"/>
                <a:ea typeface="Barlow Bold" pitchFamily="34" charset="-122"/>
                <a:cs typeface="Barlow Bold" pitchFamily="34" charset="-120"/>
              </a:rPr>
              <a:t>100%</a:t>
            </a:r>
            <a:endParaRPr lang="en-US" sz="3300" dirty="0"/>
          </a:p>
        </p:txBody>
      </p:sp>
      <p:sp>
        <p:nvSpPr>
          <p:cNvPr id="15" name="Text 12"/>
          <p:cNvSpPr/>
          <p:nvPr/>
        </p:nvSpPr>
        <p:spPr>
          <a:xfrm>
            <a:off x="4894421" y="5949315"/>
            <a:ext cx="1681639" cy="210145"/>
          </a:xfrm>
          <a:prstGeom prst="rect">
            <a:avLst/>
          </a:prstGeom>
          <a:noFill/>
          <a:ln/>
        </p:spPr>
        <p:txBody>
          <a:bodyPr wrap="none" lIns="0" tIns="0" rIns="0" bIns="0" rtlCol="0" anchor="t"/>
          <a:lstStyle/>
          <a:p>
            <a:pPr marL="0" indent="0" algn="ctr">
              <a:lnSpc>
                <a:spcPts val="1650"/>
              </a:lnSpc>
              <a:buNone/>
            </a:pPr>
            <a:r>
              <a:rPr lang="en-US" sz="1300" b="1" dirty="0">
                <a:solidFill>
                  <a:srgbClr val="384653"/>
                </a:solidFill>
                <a:latin typeface="Barlow Bold" pitchFamily="34" charset="0"/>
                <a:ea typeface="Barlow Bold" pitchFamily="34" charset="-122"/>
                <a:cs typeface="Barlow Bold" pitchFamily="34" charset="-120"/>
              </a:rPr>
              <a:t>Contratos Indefinidos</a:t>
            </a:r>
            <a:endParaRPr lang="en-US" sz="1300" dirty="0"/>
          </a:p>
        </p:txBody>
      </p:sp>
      <p:sp>
        <p:nvSpPr>
          <p:cNvPr id="16" name="Text 13"/>
          <p:cNvSpPr/>
          <p:nvPr/>
        </p:nvSpPr>
        <p:spPr>
          <a:xfrm>
            <a:off x="4529614" y="6245543"/>
            <a:ext cx="2411254" cy="342186"/>
          </a:xfrm>
          <a:prstGeom prst="rect">
            <a:avLst/>
          </a:prstGeom>
          <a:noFill/>
          <a:ln/>
        </p:spPr>
        <p:txBody>
          <a:bodyPr wrap="square" lIns="0" tIns="0" rIns="0" bIns="0" rtlCol="0" anchor="t"/>
          <a:lstStyle/>
          <a:p>
            <a:pPr marL="0" indent="0" algn="ctr">
              <a:lnSpc>
                <a:spcPts val="1300"/>
              </a:lnSpc>
              <a:buNone/>
            </a:pPr>
            <a:r>
              <a:rPr lang="en-US" sz="1000" dirty="0">
                <a:solidFill>
                  <a:srgbClr val="384653"/>
                </a:solidFill>
                <a:latin typeface="Montserrat" pitchFamily="34" charset="0"/>
                <a:ea typeface="Montserrat" pitchFamily="34" charset="-122"/>
                <a:cs typeface="Montserrat" pitchFamily="34" charset="-120"/>
              </a:rPr>
              <a:t>Totalidad de la plantilla con empleo estable</a:t>
            </a:r>
            <a:endParaRPr lang="en-US" sz="1000" dirty="0"/>
          </a:p>
        </p:txBody>
      </p:sp>
      <p:sp>
        <p:nvSpPr>
          <p:cNvPr id="17" name="Text 14"/>
          <p:cNvSpPr/>
          <p:nvPr/>
        </p:nvSpPr>
        <p:spPr>
          <a:xfrm>
            <a:off x="7260193" y="4062532"/>
            <a:ext cx="5366861" cy="684371"/>
          </a:xfrm>
          <a:prstGeom prst="rect">
            <a:avLst/>
          </a:prstGeom>
          <a:noFill/>
          <a:ln/>
        </p:spPr>
        <p:txBody>
          <a:bodyPr wrap="square" lIns="0" tIns="0" rIns="0" bIns="0" rtlCol="0" anchor="t"/>
          <a:lstStyle/>
          <a:p>
            <a:pPr marL="0" indent="0" algn="l">
              <a:lnSpc>
                <a:spcPts val="1300"/>
              </a:lnSpc>
              <a:buNone/>
            </a:pPr>
            <a:r>
              <a:rPr lang="en-US" sz="1000" dirty="0">
                <a:solidFill>
                  <a:srgbClr val="384653"/>
                </a:solidFill>
                <a:latin typeface="Montserrat" pitchFamily="34" charset="0"/>
                <a:ea typeface="Montserrat" pitchFamily="34" charset="-122"/>
                <a:cs typeface="Montserrat" pitchFamily="34" charset="-120"/>
              </a:rPr>
              <a:t>A cierre del ejercicio 2024, la plantilla de PLASTIGAUR asciende a 156 personas, de las cuales 20 son mujeres y 136 hombres. Este perfil refleja una plantilla mayoritariamente masculina (87,18%), característica habitual del entorno industrial, especialmente en áreas productivas y operativas.</a:t>
            </a:r>
            <a:endParaRPr lang="en-US" sz="1000" dirty="0"/>
          </a:p>
        </p:txBody>
      </p:sp>
      <p:sp>
        <p:nvSpPr>
          <p:cNvPr id="18" name="Text 15"/>
          <p:cNvSpPr/>
          <p:nvPr/>
        </p:nvSpPr>
        <p:spPr>
          <a:xfrm>
            <a:off x="7260193" y="4824413"/>
            <a:ext cx="5366861" cy="342186"/>
          </a:xfrm>
          <a:prstGeom prst="rect">
            <a:avLst/>
          </a:prstGeom>
          <a:noFill/>
          <a:ln/>
        </p:spPr>
        <p:txBody>
          <a:bodyPr wrap="square" lIns="0" tIns="0" rIns="0" bIns="0" rtlCol="0" anchor="t"/>
          <a:lstStyle/>
          <a:p>
            <a:pPr marL="0" indent="0" algn="l">
              <a:lnSpc>
                <a:spcPts val="1300"/>
              </a:lnSpc>
              <a:buNone/>
            </a:pPr>
            <a:r>
              <a:rPr lang="en-US" sz="1000" dirty="0">
                <a:solidFill>
                  <a:srgbClr val="384653"/>
                </a:solidFill>
                <a:latin typeface="Montserrat" pitchFamily="34" charset="0"/>
                <a:ea typeface="Montserrat" pitchFamily="34" charset="-122"/>
                <a:cs typeface="Montserrat" pitchFamily="34" charset="-120"/>
              </a:rPr>
              <a:t>Este perfil refleja una plantilla mayoritariamente masculina, característica habitual del entorno industrial, especialmente en áreas productivas y operativas.</a:t>
            </a:r>
            <a:endParaRPr lang="en-US" sz="1000" dirty="0"/>
          </a:p>
        </p:txBody>
      </p:sp>
      <p:sp>
        <p:nvSpPr>
          <p:cNvPr id="19" name="Text 16"/>
          <p:cNvSpPr/>
          <p:nvPr/>
        </p:nvSpPr>
        <p:spPr>
          <a:xfrm>
            <a:off x="7260193" y="5244108"/>
            <a:ext cx="5366861" cy="342186"/>
          </a:xfrm>
          <a:prstGeom prst="rect">
            <a:avLst/>
          </a:prstGeom>
          <a:noFill/>
          <a:ln/>
        </p:spPr>
        <p:txBody>
          <a:bodyPr wrap="square" lIns="0" tIns="0" rIns="0" bIns="0" rtlCol="0" anchor="t"/>
          <a:lstStyle/>
          <a:p>
            <a:pPr marL="0" indent="0" algn="l">
              <a:lnSpc>
                <a:spcPts val="1300"/>
              </a:lnSpc>
              <a:buNone/>
            </a:pPr>
            <a:r>
              <a:rPr lang="en-US" sz="1000" dirty="0">
                <a:solidFill>
                  <a:srgbClr val="384653"/>
                </a:solidFill>
                <a:latin typeface="Montserrat" pitchFamily="34" charset="0"/>
                <a:ea typeface="Montserrat" pitchFamily="34" charset="-122"/>
                <a:cs typeface="Montserrat" pitchFamily="34" charset="-120"/>
              </a:rPr>
              <a:t>La plantilla ha conocido una reducción respecto del ejercicio 2023 (de 164 a 156 personas), en línea con el descenso de la actividad de la empresa.</a:t>
            </a:r>
            <a:endParaRPr lang="en-US" sz="1000" dirty="0"/>
          </a:p>
        </p:txBody>
      </p:sp>
      <p:sp>
        <p:nvSpPr>
          <p:cNvPr id="20" name="Text 17"/>
          <p:cNvSpPr/>
          <p:nvPr/>
        </p:nvSpPr>
        <p:spPr>
          <a:xfrm>
            <a:off x="7260193" y="5663803"/>
            <a:ext cx="5366861" cy="1026557"/>
          </a:xfrm>
          <a:prstGeom prst="rect">
            <a:avLst/>
          </a:prstGeom>
          <a:noFill/>
          <a:ln/>
        </p:spPr>
        <p:txBody>
          <a:bodyPr wrap="square" lIns="0" tIns="0" rIns="0" bIns="0" rtlCol="0" anchor="t"/>
          <a:lstStyle/>
          <a:p>
            <a:pPr marL="0" indent="0" algn="l">
              <a:lnSpc>
                <a:spcPts val="1300"/>
              </a:lnSpc>
              <a:buNone/>
            </a:pPr>
            <a:r>
              <a:rPr lang="en-US" sz="1000" dirty="0">
                <a:solidFill>
                  <a:srgbClr val="384653"/>
                </a:solidFill>
                <a:latin typeface="Montserrat" pitchFamily="34" charset="0"/>
                <a:ea typeface="Montserrat" pitchFamily="34" charset="-122"/>
                <a:cs typeface="Montserrat" pitchFamily="34" charset="-120"/>
              </a:rPr>
              <a:t>PLASTIGAUR mantiene un compromiso con la igualdad de oportunidades y la inclusión laboral, promoviendo un entorno de trabajo respetuoso con la diversidad y libre de cualquier forma de discriminación. Acorde al Real Decreto Legislativo 1/2013 de derechos de las personas con discapacidad y de su inclusión social, al cierre del ejercicio 2024, la plantilla de PLASTIGAUR incluye una persona trabajadora con discapacidad reconocida,</a:t>
            </a:r>
            <a:endParaRPr lang="en-US" sz="1000" dirty="0"/>
          </a:p>
        </p:txBody>
      </p:sp>
      <p:sp>
        <p:nvSpPr>
          <p:cNvPr id="21" name="Text 18"/>
          <p:cNvSpPr/>
          <p:nvPr/>
        </p:nvSpPr>
        <p:spPr>
          <a:xfrm>
            <a:off x="2010728" y="6864787"/>
            <a:ext cx="10608826" cy="136922"/>
          </a:xfrm>
          <a:prstGeom prst="rect">
            <a:avLst/>
          </a:prstGeom>
          <a:noFill/>
          <a:ln/>
        </p:spPr>
        <p:txBody>
          <a:bodyPr wrap="none" lIns="0" tIns="0" rIns="0" bIns="0" rtlCol="0" anchor="t"/>
          <a:lstStyle/>
          <a:p>
            <a:pPr marL="0" indent="0" algn="r">
              <a:lnSpc>
                <a:spcPts val="1050"/>
              </a:lnSpc>
              <a:buNone/>
            </a:pPr>
            <a:r>
              <a:rPr lang="en-US" sz="800" dirty="0">
                <a:solidFill>
                  <a:srgbClr val="384653"/>
                </a:solidFill>
                <a:latin typeface="Montserrat" pitchFamily="34" charset="0"/>
                <a:ea typeface="Montserrat" pitchFamily="34" charset="-122"/>
                <a:cs typeface="Montserrat" pitchFamily="34" charset="-120"/>
              </a:rPr>
              <a:t>Página 43</a:t>
            </a:r>
            <a:endParaRPr lang="en-US" sz="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560189" y="1194435"/>
            <a:ext cx="3496628" cy="390287"/>
          </a:xfrm>
          <a:prstGeom prst="rect">
            <a:avLst/>
          </a:prstGeom>
          <a:noFill/>
          <a:ln/>
        </p:spPr>
        <p:txBody>
          <a:bodyPr wrap="none" lIns="0" tIns="0" rIns="0" bIns="0" rtlCol="0" anchor="t"/>
          <a:lstStyle/>
          <a:p>
            <a:pPr marL="0" indent="0" algn="l">
              <a:lnSpc>
                <a:spcPts val="3050"/>
              </a:lnSpc>
              <a:buNone/>
            </a:pPr>
            <a:r>
              <a:rPr lang="en-US" sz="2450" b="1" dirty="0">
                <a:solidFill>
                  <a:srgbClr val="2E3C4E"/>
                </a:solidFill>
                <a:latin typeface="Barlow Bold" pitchFamily="34" charset="0"/>
                <a:ea typeface="Barlow Bold" pitchFamily="34" charset="-122"/>
                <a:cs typeface="Barlow Bold" pitchFamily="34" charset="-120"/>
              </a:rPr>
              <a:t>5.2. Evolución del empleo</a:t>
            </a:r>
            <a:endParaRPr lang="en-US" sz="2450" dirty="0"/>
          </a:p>
        </p:txBody>
      </p:sp>
      <p:sp>
        <p:nvSpPr>
          <p:cNvPr id="4" name="Text 1"/>
          <p:cNvSpPr/>
          <p:nvPr/>
        </p:nvSpPr>
        <p:spPr>
          <a:xfrm>
            <a:off x="560189" y="1696164"/>
            <a:ext cx="9852422" cy="30861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La evolución del empleo en PLASTIGAUR refleja un elevado grado de estabilidad laboral, combinado con una dinámica de ajuste de plantilla propia de una actividad industrial sujeta a variaciones productivas y organizativas.</a:t>
            </a:r>
            <a:endParaRPr lang="en-US" sz="900" dirty="0"/>
          </a:p>
        </p:txBody>
      </p:sp>
      <p:sp>
        <p:nvSpPr>
          <p:cNvPr id="5" name="Shape 2"/>
          <p:cNvSpPr/>
          <p:nvPr/>
        </p:nvSpPr>
        <p:spPr>
          <a:xfrm>
            <a:off x="560189" y="2088356"/>
            <a:ext cx="3234571" cy="1030962"/>
          </a:xfrm>
          <a:prstGeom prst="roundRect">
            <a:avLst>
              <a:gd name="adj" fmla="val 17269"/>
            </a:avLst>
          </a:prstGeom>
          <a:solidFill>
            <a:srgbClr val="E0F2F7"/>
          </a:solidFill>
          <a:ln w="7620">
            <a:solidFill>
              <a:srgbClr val="C6D8DD"/>
            </a:solidFill>
            <a:prstDash val="solid"/>
          </a:ln>
        </p:spPr>
        <p:txBody>
          <a:bodyPr/>
          <a:lstStyle/>
          <a:p>
            <a:endParaRPr lang="es-ES"/>
          </a:p>
        </p:txBody>
      </p:sp>
      <p:sp>
        <p:nvSpPr>
          <p:cNvPr id="6" name="Text 3"/>
          <p:cNvSpPr/>
          <p:nvPr/>
        </p:nvSpPr>
        <p:spPr>
          <a:xfrm>
            <a:off x="686395" y="2214563"/>
            <a:ext cx="1987272" cy="195262"/>
          </a:xfrm>
          <a:prstGeom prst="rect">
            <a:avLst/>
          </a:prstGeom>
          <a:noFill/>
          <a:ln/>
        </p:spPr>
        <p:txBody>
          <a:bodyPr wrap="none" lIns="0" tIns="0" rIns="0" bIns="0" rtlCol="0" anchor="t"/>
          <a:lstStyle/>
          <a:p>
            <a:pPr marL="0" indent="0" algn="l">
              <a:lnSpc>
                <a:spcPts val="1500"/>
              </a:lnSpc>
              <a:buNone/>
            </a:pPr>
            <a:r>
              <a:rPr lang="en-US" sz="1200" b="1" dirty="0">
                <a:solidFill>
                  <a:srgbClr val="000000"/>
                </a:solidFill>
                <a:latin typeface="Barlow Bold" pitchFamily="34" charset="0"/>
                <a:ea typeface="Barlow Bold" pitchFamily="34" charset="-122"/>
                <a:cs typeface="Barlow Bold" pitchFamily="34" charset="-120"/>
              </a:rPr>
              <a:t>Plantilla a 1 de enero de 2024</a:t>
            </a:r>
            <a:endParaRPr lang="en-US" sz="1200" dirty="0"/>
          </a:p>
        </p:txBody>
      </p:sp>
      <p:sp>
        <p:nvSpPr>
          <p:cNvPr id="7" name="Text 4"/>
          <p:cNvSpPr/>
          <p:nvPr/>
        </p:nvSpPr>
        <p:spPr>
          <a:xfrm>
            <a:off x="686395" y="2454354"/>
            <a:ext cx="2982158" cy="538758"/>
          </a:xfrm>
          <a:prstGeom prst="rect">
            <a:avLst/>
          </a:prstGeom>
          <a:noFill/>
          <a:ln/>
        </p:spPr>
        <p:txBody>
          <a:bodyPr wrap="none" lIns="0" tIns="0" rIns="0" bIns="0" rtlCol="0" anchor="t"/>
          <a:lstStyle/>
          <a:p>
            <a:pPr marL="0" indent="0" algn="l">
              <a:lnSpc>
                <a:spcPts val="4200"/>
              </a:lnSpc>
              <a:buNone/>
            </a:pPr>
            <a:r>
              <a:rPr lang="en-US" sz="3350" b="1" dirty="0">
                <a:solidFill>
                  <a:srgbClr val="000000"/>
                </a:solidFill>
                <a:latin typeface="Barlow Bold" pitchFamily="34" charset="0"/>
                <a:ea typeface="Barlow Bold" pitchFamily="34" charset="-122"/>
                <a:cs typeface="Barlow Bold" pitchFamily="34" charset="-120"/>
              </a:rPr>
              <a:t>164</a:t>
            </a:r>
            <a:endParaRPr lang="en-US" sz="3350" dirty="0"/>
          </a:p>
        </p:txBody>
      </p:sp>
      <p:sp>
        <p:nvSpPr>
          <p:cNvPr id="8" name="Shape 5"/>
          <p:cNvSpPr/>
          <p:nvPr/>
        </p:nvSpPr>
        <p:spPr>
          <a:xfrm>
            <a:off x="3869055" y="2088356"/>
            <a:ext cx="3234571" cy="1030962"/>
          </a:xfrm>
          <a:prstGeom prst="roundRect">
            <a:avLst>
              <a:gd name="adj" fmla="val 17269"/>
            </a:avLst>
          </a:prstGeom>
          <a:solidFill>
            <a:srgbClr val="E0F2F7"/>
          </a:solidFill>
          <a:ln w="7620">
            <a:solidFill>
              <a:srgbClr val="C6D8DD"/>
            </a:solidFill>
            <a:prstDash val="solid"/>
          </a:ln>
        </p:spPr>
        <p:txBody>
          <a:bodyPr/>
          <a:lstStyle/>
          <a:p>
            <a:endParaRPr lang="es-ES"/>
          </a:p>
        </p:txBody>
      </p:sp>
      <p:sp>
        <p:nvSpPr>
          <p:cNvPr id="9" name="Text 6"/>
          <p:cNvSpPr/>
          <p:nvPr/>
        </p:nvSpPr>
        <p:spPr>
          <a:xfrm>
            <a:off x="3995261" y="2214563"/>
            <a:ext cx="1863923" cy="195262"/>
          </a:xfrm>
          <a:prstGeom prst="rect">
            <a:avLst/>
          </a:prstGeom>
          <a:noFill/>
          <a:ln/>
        </p:spPr>
        <p:txBody>
          <a:bodyPr wrap="none" lIns="0" tIns="0" rIns="0" bIns="0" rtlCol="0" anchor="t"/>
          <a:lstStyle/>
          <a:p>
            <a:pPr marL="0" indent="0" algn="l">
              <a:lnSpc>
                <a:spcPts val="1500"/>
              </a:lnSpc>
              <a:buNone/>
            </a:pPr>
            <a:r>
              <a:rPr lang="en-US" sz="1200" b="1" dirty="0">
                <a:solidFill>
                  <a:srgbClr val="000000"/>
                </a:solidFill>
                <a:latin typeface="Barlow Bold" pitchFamily="34" charset="0"/>
                <a:ea typeface="Barlow Bold" pitchFamily="34" charset="-122"/>
                <a:cs typeface="Barlow Bold" pitchFamily="34" charset="-120"/>
              </a:rPr>
              <a:t>Salidas durante el ejercicio</a:t>
            </a:r>
            <a:endParaRPr lang="en-US" sz="1200" dirty="0"/>
          </a:p>
        </p:txBody>
      </p:sp>
      <p:sp>
        <p:nvSpPr>
          <p:cNvPr id="10" name="Text 7"/>
          <p:cNvSpPr/>
          <p:nvPr/>
        </p:nvSpPr>
        <p:spPr>
          <a:xfrm>
            <a:off x="3995261" y="2454354"/>
            <a:ext cx="2982158" cy="538758"/>
          </a:xfrm>
          <a:prstGeom prst="rect">
            <a:avLst/>
          </a:prstGeom>
          <a:noFill/>
          <a:ln/>
        </p:spPr>
        <p:txBody>
          <a:bodyPr wrap="none" lIns="0" tIns="0" rIns="0" bIns="0" rtlCol="0" anchor="t"/>
          <a:lstStyle/>
          <a:p>
            <a:pPr marL="0" indent="0" algn="l">
              <a:lnSpc>
                <a:spcPts val="4200"/>
              </a:lnSpc>
              <a:buNone/>
            </a:pPr>
            <a:r>
              <a:rPr lang="en-US" sz="3350" b="1" dirty="0">
                <a:solidFill>
                  <a:srgbClr val="000000"/>
                </a:solidFill>
                <a:latin typeface="Barlow Bold" pitchFamily="34" charset="0"/>
                <a:ea typeface="Barlow Bold" pitchFamily="34" charset="-122"/>
                <a:cs typeface="Barlow Bold" pitchFamily="34" charset="-120"/>
              </a:rPr>
              <a:t>47</a:t>
            </a:r>
            <a:endParaRPr lang="en-US" sz="3350" dirty="0"/>
          </a:p>
        </p:txBody>
      </p:sp>
      <p:sp>
        <p:nvSpPr>
          <p:cNvPr id="11" name="Shape 8"/>
          <p:cNvSpPr/>
          <p:nvPr/>
        </p:nvSpPr>
        <p:spPr>
          <a:xfrm>
            <a:off x="7177921" y="2088356"/>
            <a:ext cx="3234690" cy="1030962"/>
          </a:xfrm>
          <a:prstGeom prst="roundRect">
            <a:avLst>
              <a:gd name="adj" fmla="val 17269"/>
            </a:avLst>
          </a:prstGeom>
          <a:solidFill>
            <a:srgbClr val="E0F2F7"/>
          </a:solidFill>
          <a:ln w="7620">
            <a:solidFill>
              <a:srgbClr val="C6D8DD"/>
            </a:solidFill>
            <a:prstDash val="solid"/>
          </a:ln>
        </p:spPr>
        <p:txBody>
          <a:bodyPr/>
          <a:lstStyle/>
          <a:p>
            <a:endParaRPr lang="es-ES"/>
          </a:p>
        </p:txBody>
      </p:sp>
      <p:sp>
        <p:nvSpPr>
          <p:cNvPr id="12" name="Text 9"/>
          <p:cNvSpPr/>
          <p:nvPr/>
        </p:nvSpPr>
        <p:spPr>
          <a:xfrm>
            <a:off x="7304127" y="2214563"/>
            <a:ext cx="1707594" cy="195262"/>
          </a:xfrm>
          <a:prstGeom prst="rect">
            <a:avLst/>
          </a:prstGeom>
          <a:noFill/>
          <a:ln/>
        </p:spPr>
        <p:txBody>
          <a:bodyPr wrap="none" lIns="0" tIns="0" rIns="0" bIns="0" rtlCol="0" anchor="t"/>
          <a:lstStyle/>
          <a:p>
            <a:pPr marL="0" indent="0" algn="l">
              <a:lnSpc>
                <a:spcPts val="1500"/>
              </a:lnSpc>
              <a:buNone/>
            </a:pPr>
            <a:r>
              <a:rPr lang="en-US" sz="1200" b="1" dirty="0">
                <a:solidFill>
                  <a:srgbClr val="000000"/>
                </a:solidFill>
                <a:latin typeface="Barlow Bold" pitchFamily="34" charset="0"/>
                <a:ea typeface="Barlow Bold" pitchFamily="34" charset="-122"/>
                <a:cs typeface="Barlow Bold" pitchFamily="34" charset="-120"/>
              </a:rPr>
              <a:t>Plantilla a cierre de 2024</a:t>
            </a:r>
            <a:endParaRPr lang="en-US" sz="1200" dirty="0"/>
          </a:p>
        </p:txBody>
      </p:sp>
      <p:sp>
        <p:nvSpPr>
          <p:cNvPr id="13" name="Text 10"/>
          <p:cNvSpPr/>
          <p:nvPr/>
        </p:nvSpPr>
        <p:spPr>
          <a:xfrm>
            <a:off x="7304127" y="2454354"/>
            <a:ext cx="2982278" cy="538758"/>
          </a:xfrm>
          <a:prstGeom prst="rect">
            <a:avLst/>
          </a:prstGeom>
          <a:noFill/>
          <a:ln/>
        </p:spPr>
        <p:txBody>
          <a:bodyPr wrap="none" lIns="0" tIns="0" rIns="0" bIns="0" rtlCol="0" anchor="t"/>
          <a:lstStyle/>
          <a:p>
            <a:pPr marL="0" indent="0" algn="l">
              <a:lnSpc>
                <a:spcPts val="4200"/>
              </a:lnSpc>
              <a:buNone/>
            </a:pPr>
            <a:r>
              <a:rPr lang="en-US" sz="3350" b="1" dirty="0">
                <a:solidFill>
                  <a:srgbClr val="000000"/>
                </a:solidFill>
                <a:latin typeface="Barlow Bold" pitchFamily="34" charset="0"/>
                <a:ea typeface="Barlow Bold" pitchFamily="34" charset="-122"/>
                <a:cs typeface="Barlow Bold" pitchFamily="34" charset="-120"/>
              </a:rPr>
              <a:t>156</a:t>
            </a:r>
            <a:endParaRPr lang="en-US" sz="3350" dirty="0"/>
          </a:p>
        </p:txBody>
      </p:sp>
      <p:sp>
        <p:nvSpPr>
          <p:cNvPr id="14" name="Shape 11"/>
          <p:cNvSpPr/>
          <p:nvPr/>
        </p:nvSpPr>
        <p:spPr>
          <a:xfrm>
            <a:off x="560189" y="3380899"/>
            <a:ext cx="4889063" cy="1133237"/>
          </a:xfrm>
          <a:prstGeom prst="roundRect">
            <a:avLst>
              <a:gd name="adj" fmla="val 6455"/>
            </a:avLst>
          </a:prstGeom>
          <a:solidFill>
            <a:srgbClr val="FFFFFF"/>
          </a:solidFill>
          <a:ln/>
        </p:spPr>
        <p:txBody>
          <a:bodyPr/>
          <a:lstStyle/>
          <a:p>
            <a:endParaRPr lang="es-ES"/>
          </a:p>
        </p:txBody>
      </p:sp>
      <p:pic>
        <p:nvPicPr>
          <p:cNvPr id="15" name="Image 1" descr="preencoded.png"/>
          <p:cNvPicPr>
            <a:picLocks noChangeAspect="1"/>
          </p:cNvPicPr>
          <p:nvPr/>
        </p:nvPicPr>
        <p:blipFill>
          <a:blip r:embed="rId4"/>
          <a:stretch>
            <a:fillRect/>
          </a:stretch>
        </p:blipFill>
        <p:spPr>
          <a:xfrm>
            <a:off x="560189" y="3365659"/>
            <a:ext cx="4889063" cy="60960"/>
          </a:xfrm>
          <a:prstGeom prst="rect">
            <a:avLst/>
          </a:prstGeom>
        </p:spPr>
      </p:pic>
      <p:pic>
        <p:nvPicPr>
          <p:cNvPr id="16" name="Image 2" descr="preencoded.png"/>
          <p:cNvPicPr>
            <a:picLocks noChangeAspect="1"/>
          </p:cNvPicPr>
          <p:nvPr/>
        </p:nvPicPr>
        <p:blipFill>
          <a:blip r:embed="rId5"/>
          <a:stretch>
            <a:fillRect/>
          </a:stretch>
        </p:blipFill>
        <p:spPr>
          <a:xfrm>
            <a:off x="2826663" y="3202900"/>
            <a:ext cx="355997" cy="355997"/>
          </a:xfrm>
          <a:prstGeom prst="rect">
            <a:avLst/>
          </a:prstGeom>
        </p:spPr>
      </p:pic>
      <p:pic>
        <p:nvPicPr>
          <p:cNvPr id="17"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3462" y="3309580"/>
            <a:ext cx="142399" cy="142399"/>
          </a:xfrm>
          <a:prstGeom prst="rect">
            <a:avLst/>
          </a:prstGeom>
        </p:spPr>
      </p:pic>
      <p:sp>
        <p:nvSpPr>
          <p:cNvPr id="18" name="Text 12"/>
          <p:cNvSpPr/>
          <p:nvPr/>
        </p:nvSpPr>
        <p:spPr>
          <a:xfrm>
            <a:off x="694015" y="3677603"/>
            <a:ext cx="2427446" cy="195262"/>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Compromiso con el Empleo Estable</a:t>
            </a:r>
            <a:endParaRPr lang="en-US" sz="1200" dirty="0"/>
          </a:p>
        </p:txBody>
      </p:sp>
      <p:sp>
        <p:nvSpPr>
          <p:cNvPr id="19" name="Text 13"/>
          <p:cNvSpPr/>
          <p:nvPr/>
        </p:nvSpPr>
        <p:spPr>
          <a:xfrm>
            <a:off x="694015" y="3917394"/>
            <a:ext cx="4621411" cy="462915"/>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El </a:t>
            </a:r>
            <a:r>
              <a:rPr lang="en-US" sz="900" b="1" dirty="0">
                <a:solidFill>
                  <a:srgbClr val="384653"/>
                </a:solidFill>
                <a:latin typeface="Montserrat" pitchFamily="34" charset="0"/>
                <a:ea typeface="Montserrat" pitchFamily="34" charset="-122"/>
                <a:cs typeface="Montserrat" pitchFamily="34" charset="-120"/>
              </a:rPr>
              <a:t>100% de la plantilla</a:t>
            </a:r>
            <a:r>
              <a:rPr lang="en-US" sz="900" dirty="0">
                <a:solidFill>
                  <a:srgbClr val="384653"/>
                </a:solidFill>
                <a:latin typeface="Montserrat" pitchFamily="34" charset="0"/>
                <a:ea typeface="Montserrat" pitchFamily="34" charset="-122"/>
                <a:cs typeface="Montserrat" pitchFamily="34" charset="-120"/>
              </a:rPr>
              <a:t> a cierre de ejercicio cuenta con contrato indefinido, lo que subraya la apuesta de PLASTIGAUR por la estabilidad laboral de sus colaboradores.</a:t>
            </a:r>
            <a:endParaRPr lang="en-US" sz="900" dirty="0"/>
          </a:p>
        </p:txBody>
      </p:sp>
      <p:sp>
        <p:nvSpPr>
          <p:cNvPr id="20" name="Shape 14"/>
          <p:cNvSpPr/>
          <p:nvPr/>
        </p:nvSpPr>
        <p:spPr>
          <a:xfrm>
            <a:off x="5523548" y="3380899"/>
            <a:ext cx="4889063" cy="1133237"/>
          </a:xfrm>
          <a:prstGeom prst="roundRect">
            <a:avLst>
              <a:gd name="adj" fmla="val 6455"/>
            </a:avLst>
          </a:prstGeom>
          <a:solidFill>
            <a:srgbClr val="FFFFFF"/>
          </a:solidFill>
          <a:ln/>
        </p:spPr>
        <p:txBody>
          <a:bodyPr/>
          <a:lstStyle/>
          <a:p>
            <a:endParaRPr lang="es-ES"/>
          </a:p>
        </p:txBody>
      </p:sp>
      <p:pic>
        <p:nvPicPr>
          <p:cNvPr id="21" name="Image 4" descr="preencoded.png"/>
          <p:cNvPicPr>
            <a:picLocks noChangeAspect="1"/>
          </p:cNvPicPr>
          <p:nvPr/>
        </p:nvPicPr>
        <p:blipFill>
          <a:blip r:embed="rId4"/>
          <a:stretch>
            <a:fillRect/>
          </a:stretch>
        </p:blipFill>
        <p:spPr>
          <a:xfrm>
            <a:off x="5523548" y="3365659"/>
            <a:ext cx="4889063" cy="60960"/>
          </a:xfrm>
          <a:prstGeom prst="rect">
            <a:avLst/>
          </a:prstGeom>
        </p:spPr>
      </p:pic>
      <p:pic>
        <p:nvPicPr>
          <p:cNvPr id="22" name="Image 5" descr="preencoded.png"/>
          <p:cNvPicPr>
            <a:picLocks noChangeAspect="1"/>
          </p:cNvPicPr>
          <p:nvPr/>
        </p:nvPicPr>
        <p:blipFill>
          <a:blip r:embed="rId5"/>
          <a:stretch>
            <a:fillRect/>
          </a:stretch>
        </p:blipFill>
        <p:spPr>
          <a:xfrm>
            <a:off x="7790021" y="3202900"/>
            <a:ext cx="355997" cy="355997"/>
          </a:xfrm>
          <a:prstGeom prst="rect">
            <a:avLst/>
          </a:prstGeom>
        </p:spPr>
      </p:pic>
      <p:pic>
        <p:nvPicPr>
          <p:cNvPr id="23" name="Image 6"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6820" y="3309580"/>
            <a:ext cx="142399" cy="142399"/>
          </a:xfrm>
          <a:prstGeom prst="rect">
            <a:avLst/>
          </a:prstGeom>
        </p:spPr>
      </p:pic>
      <p:sp>
        <p:nvSpPr>
          <p:cNvPr id="24" name="Text 15"/>
          <p:cNvSpPr/>
          <p:nvPr/>
        </p:nvSpPr>
        <p:spPr>
          <a:xfrm>
            <a:off x="5657374" y="3677603"/>
            <a:ext cx="1907619" cy="195262"/>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Contrataciones Temporales</a:t>
            </a:r>
            <a:endParaRPr lang="en-US" sz="1200" dirty="0"/>
          </a:p>
        </p:txBody>
      </p:sp>
      <p:sp>
        <p:nvSpPr>
          <p:cNvPr id="25" name="Text 16"/>
          <p:cNvSpPr/>
          <p:nvPr/>
        </p:nvSpPr>
        <p:spPr>
          <a:xfrm>
            <a:off x="5657374" y="3917394"/>
            <a:ext cx="4621411" cy="30861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Durante el ejercicio, se han contratado a </a:t>
            </a:r>
            <a:r>
              <a:rPr lang="en-US" sz="900" b="1" dirty="0">
                <a:solidFill>
                  <a:srgbClr val="384653"/>
                </a:solidFill>
                <a:latin typeface="Montserrat" pitchFamily="34" charset="0"/>
                <a:ea typeface="Montserrat" pitchFamily="34" charset="-122"/>
                <a:cs typeface="Montserrat" pitchFamily="34" charset="-120"/>
              </a:rPr>
              <a:t>25 personas con contratos temporales</a:t>
            </a:r>
            <a:r>
              <a:rPr lang="en-US" sz="900" dirty="0">
                <a:solidFill>
                  <a:srgbClr val="384653"/>
                </a:solidFill>
                <a:latin typeface="Montserrat" pitchFamily="34" charset="0"/>
                <a:ea typeface="Montserrat" pitchFamily="34" charset="-122"/>
                <a:cs typeface="Montserrat" pitchFamily="34" charset="-120"/>
              </a:rPr>
              <a:t>, gestionados a través de empresas de actividades de empleo.</a:t>
            </a:r>
            <a:endParaRPr lang="en-US" sz="900" dirty="0"/>
          </a:p>
        </p:txBody>
      </p:sp>
      <p:sp>
        <p:nvSpPr>
          <p:cNvPr id="26" name="Shape 17"/>
          <p:cNvSpPr/>
          <p:nvPr/>
        </p:nvSpPr>
        <p:spPr>
          <a:xfrm>
            <a:off x="560189" y="4766429"/>
            <a:ext cx="9852422" cy="824627"/>
          </a:xfrm>
          <a:prstGeom prst="roundRect">
            <a:avLst>
              <a:gd name="adj" fmla="val 8871"/>
            </a:avLst>
          </a:prstGeom>
          <a:solidFill>
            <a:srgbClr val="FFFFFF"/>
          </a:solidFill>
          <a:ln/>
        </p:spPr>
        <p:txBody>
          <a:bodyPr/>
          <a:lstStyle/>
          <a:p>
            <a:endParaRPr lang="es-ES"/>
          </a:p>
        </p:txBody>
      </p:sp>
      <p:pic>
        <p:nvPicPr>
          <p:cNvPr id="27" name="Image 7" descr="preencoded.png"/>
          <p:cNvPicPr>
            <a:picLocks noChangeAspect="1"/>
          </p:cNvPicPr>
          <p:nvPr/>
        </p:nvPicPr>
        <p:blipFill>
          <a:blip r:embed="rId10"/>
          <a:stretch>
            <a:fillRect/>
          </a:stretch>
        </p:blipFill>
        <p:spPr>
          <a:xfrm>
            <a:off x="560189" y="4751189"/>
            <a:ext cx="9852422" cy="60960"/>
          </a:xfrm>
          <a:prstGeom prst="rect">
            <a:avLst/>
          </a:prstGeom>
        </p:spPr>
      </p:pic>
      <p:pic>
        <p:nvPicPr>
          <p:cNvPr id="28" name="Image 8" descr="preencoded.png"/>
          <p:cNvPicPr>
            <a:picLocks noChangeAspect="1"/>
          </p:cNvPicPr>
          <p:nvPr/>
        </p:nvPicPr>
        <p:blipFill>
          <a:blip r:embed="rId5"/>
          <a:stretch>
            <a:fillRect/>
          </a:stretch>
        </p:blipFill>
        <p:spPr>
          <a:xfrm>
            <a:off x="5308402" y="4588431"/>
            <a:ext cx="355997" cy="355997"/>
          </a:xfrm>
          <a:prstGeom prst="rect">
            <a:avLst/>
          </a:prstGeom>
        </p:spPr>
      </p:pic>
      <p:pic>
        <p:nvPicPr>
          <p:cNvPr id="29" name="Image 9"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5201" y="4695111"/>
            <a:ext cx="142399" cy="142399"/>
          </a:xfrm>
          <a:prstGeom prst="rect">
            <a:avLst/>
          </a:prstGeom>
        </p:spPr>
      </p:pic>
      <p:sp>
        <p:nvSpPr>
          <p:cNvPr id="30" name="Text 18"/>
          <p:cNvSpPr/>
          <p:nvPr/>
        </p:nvSpPr>
        <p:spPr>
          <a:xfrm>
            <a:off x="694015" y="5063133"/>
            <a:ext cx="1993344" cy="195262"/>
          </a:xfrm>
          <a:prstGeom prst="rect">
            <a:avLst/>
          </a:prstGeom>
          <a:noFill/>
          <a:ln/>
        </p:spPr>
        <p:txBody>
          <a:bodyPr wrap="none" lIns="0" tIns="0" rIns="0" bIns="0" rtlCol="0" anchor="t"/>
          <a:lstStyle/>
          <a:p>
            <a:pPr marL="0" indent="0" algn="l">
              <a:lnSpc>
                <a:spcPts val="1500"/>
              </a:lnSpc>
              <a:buNone/>
            </a:pPr>
            <a:r>
              <a:rPr lang="en-US" sz="1200" b="1" dirty="0">
                <a:solidFill>
                  <a:srgbClr val="384653"/>
                </a:solidFill>
                <a:latin typeface="Barlow Bold" pitchFamily="34" charset="0"/>
                <a:ea typeface="Barlow Bold" pitchFamily="34" charset="-122"/>
                <a:cs typeface="Barlow Bold" pitchFamily="34" charset="-120"/>
              </a:rPr>
              <a:t>Sin Trabajadores Autónomos</a:t>
            </a:r>
            <a:endParaRPr lang="en-US" sz="1200" dirty="0"/>
          </a:p>
        </p:txBody>
      </p:sp>
      <p:sp>
        <p:nvSpPr>
          <p:cNvPr id="31" name="Text 19"/>
          <p:cNvSpPr/>
          <p:nvPr/>
        </p:nvSpPr>
        <p:spPr>
          <a:xfrm>
            <a:off x="694015" y="5302925"/>
            <a:ext cx="9584769" cy="154305"/>
          </a:xfrm>
          <a:prstGeom prst="rect">
            <a:avLst/>
          </a:prstGeom>
          <a:noFill/>
          <a:ln/>
        </p:spPr>
        <p:txBody>
          <a:bodyPr wrap="non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PLASTIGAUR declara no emplear trabajadores por cuenta propia sin personal que trabajen exclusivamente para la empresa, en línea con sus políticas de empleo.</a:t>
            </a:r>
            <a:endParaRPr lang="en-US" sz="900" dirty="0"/>
          </a:p>
        </p:txBody>
      </p:sp>
      <p:sp>
        <p:nvSpPr>
          <p:cNvPr id="32" name="Text 20"/>
          <p:cNvSpPr/>
          <p:nvPr/>
        </p:nvSpPr>
        <p:spPr>
          <a:xfrm>
            <a:off x="560189" y="5733931"/>
            <a:ext cx="9852422" cy="391597"/>
          </a:xfrm>
          <a:prstGeom prst="rect">
            <a:avLst/>
          </a:prstGeom>
          <a:noFill/>
          <a:ln/>
        </p:spPr>
        <p:txBody>
          <a:bodyPr wrap="none" lIns="0" tIns="0" rIns="0" bIns="0" rtlCol="0" anchor="t"/>
          <a:lstStyle/>
          <a:p>
            <a:pPr marL="0" indent="0" algn="ctr">
              <a:lnSpc>
                <a:spcPts val="3050"/>
              </a:lnSpc>
              <a:buNone/>
            </a:pPr>
            <a:r>
              <a:rPr lang="en-US" sz="3050" b="1" dirty="0">
                <a:solidFill>
                  <a:srgbClr val="384653"/>
                </a:solidFill>
                <a:latin typeface="Barlow Bold" pitchFamily="34" charset="0"/>
                <a:ea typeface="Barlow Bold" pitchFamily="34" charset="-122"/>
                <a:cs typeface="Barlow Bold" pitchFamily="34" charset="-120"/>
              </a:rPr>
              <a:t>29.38%</a:t>
            </a:r>
            <a:endParaRPr lang="en-US" sz="3050" dirty="0"/>
          </a:p>
        </p:txBody>
      </p:sp>
      <p:sp>
        <p:nvSpPr>
          <p:cNvPr id="33" name="Text 21"/>
          <p:cNvSpPr/>
          <p:nvPr/>
        </p:nvSpPr>
        <p:spPr>
          <a:xfrm>
            <a:off x="4705469" y="6240542"/>
            <a:ext cx="1561743" cy="195262"/>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Tasa de Rotación</a:t>
            </a:r>
            <a:endParaRPr lang="en-US" sz="1200" dirty="0"/>
          </a:p>
        </p:txBody>
      </p:sp>
      <p:sp>
        <p:nvSpPr>
          <p:cNvPr id="34" name="Text 22"/>
          <p:cNvSpPr/>
          <p:nvPr/>
        </p:nvSpPr>
        <p:spPr>
          <a:xfrm>
            <a:off x="560189" y="6519386"/>
            <a:ext cx="9852422" cy="308610"/>
          </a:xfrm>
          <a:prstGeom prst="rect">
            <a:avLst/>
          </a:prstGeom>
          <a:noFill/>
          <a:ln/>
        </p:spPr>
        <p:txBody>
          <a:bodyPr wrap="square" lIns="0" tIns="0" rIns="0" bIns="0" rtlCol="0" anchor="t"/>
          <a:lstStyle/>
          <a:p>
            <a:pPr marL="0" indent="0" algn="l">
              <a:lnSpc>
                <a:spcPts val="1200"/>
              </a:lnSpc>
              <a:buNone/>
            </a:pPr>
            <a:r>
              <a:rPr lang="en-US" sz="900" dirty="0">
                <a:solidFill>
                  <a:srgbClr val="384653"/>
                </a:solidFill>
                <a:latin typeface="Montserrat" pitchFamily="34" charset="0"/>
                <a:ea typeface="Montserrat" pitchFamily="34" charset="-122"/>
                <a:cs typeface="Montserrat" pitchFamily="34" charset="-120"/>
              </a:rPr>
              <a:t>Aunque la tasa de rotación es superior a la media de sectores industriales consolidados, debe interpretarse en el contexto operativo de la empresa. Refleja las necesidades de adaptación organizativa, manteniendo siempre una base de empleo indefinido estable.</a:t>
            </a:r>
            <a:endParaRPr lang="en-US" sz="900" dirty="0"/>
          </a:p>
        </p:txBody>
      </p:sp>
      <p:sp>
        <p:nvSpPr>
          <p:cNvPr id="35" name="Text 23"/>
          <p:cNvSpPr/>
          <p:nvPr/>
        </p:nvSpPr>
        <p:spPr>
          <a:xfrm>
            <a:off x="560189" y="6911578"/>
            <a:ext cx="9852422" cy="123587"/>
          </a:xfrm>
          <a:prstGeom prst="rect">
            <a:avLst/>
          </a:prstGeom>
          <a:noFill/>
          <a:ln/>
        </p:spPr>
        <p:txBody>
          <a:bodyPr wrap="none" lIns="0" tIns="0" rIns="0" bIns="0" rtlCol="0" anchor="t"/>
          <a:lstStyle/>
          <a:p>
            <a:pPr marL="0" indent="0" algn="r">
              <a:lnSpc>
                <a:spcPts val="950"/>
              </a:lnSpc>
              <a:buNone/>
            </a:pPr>
            <a:r>
              <a:rPr lang="en-US" sz="700" dirty="0">
                <a:solidFill>
                  <a:srgbClr val="384653"/>
                </a:solidFill>
                <a:latin typeface="Montserrat" pitchFamily="34" charset="0"/>
                <a:ea typeface="Montserrat" pitchFamily="34" charset="-122"/>
                <a:cs typeface="Montserrat" pitchFamily="34" charset="-120"/>
              </a:rPr>
              <a:t>Página 44</a:t>
            </a:r>
            <a:endParaRPr lang="en-US" sz="7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576263" y="1617464"/>
            <a:ext cx="5821442" cy="473988"/>
          </a:xfrm>
          <a:prstGeom prst="rect">
            <a:avLst/>
          </a:prstGeom>
          <a:noFill/>
          <a:ln/>
        </p:spPr>
        <p:txBody>
          <a:bodyPr wrap="none" lIns="0" tIns="0" rIns="0" bIns="0" rtlCol="0" anchor="t"/>
          <a:lstStyle/>
          <a:p>
            <a:pPr marL="0" indent="0" algn="l">
              <a:lnSpc>
                <a:spcPts val="3700"/>
              </a:lnSpc>
              <a:buNone/>
            </a:pPr>
            <a:r>
              <a:rPr lang="en-US" sz="2950" b="1" dirty="0">
                <a:solidFill>
                  <a:srgbClr val="2E3C4E"/>
                </a:solidFill>
                <a:latin typeface="Barlow Bold" pitchFamily="34" charset="0"/>
                <a:ea typeface="Barlow Bold" pitchFamily="34" charset="-122"/>
                <a:cs typeface="Barlow Bold" pitchFamily="34" charset="-120"/>
              </a:rPr>
              <a:t>5.3.Salud y Seguridad en el Trabajo</a:t>
            </a:r>
            <a:endParaRPr lang="en-US" sz="2950" dirty="0"/>
          </a:p>
        </p:txBody>
      </p:sp>
      <p:sp>
        <p:nvSpPr>
          <p:cNvPr id="4" name="Text 1"/>
          <p:cNvSpPr/>
          <p:nvPr/>
        </p:nvSpPr>
        <p:spPr>
          <a:xfrm>
            <a:off x="576263" y="2255639"/>
            <a:ext cx="7991475" cy="608290"/>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La protección de la salud y la seguridad de las personas trabajadoras es una prioridad para PLASTIGAUR y constituye uno de los pilares de su compromiso con la sostenibilidad social. PLASTIGAUR dispone de un sistema de gestión de la seguridad y salud en el trabajo certificado conforme a la norma </a:t>
            </a:r>
            <a:r>
              <a:rPr lang="en-US" sz="1100" b="1" dirty="0">
                <a:solidFill>
                  <a:srgbClr val="384653"/>
                </a:solidFill>
                <a:latin typeface="Montserrat" pitchFamily="34" charset="0"/>
                <a:ea typeface="Montserrat" pitchFamily="34" charset="-122"/>
                <a:cs typeface="Montserrat" pitchFamily="34" charset="-120"/>
              </a:rPr>
              <a:t>ISO 45001</a:t>
            </a:r>
            <a:r>
              <a:rPr lang="en-US" sz="1100" dirty="0">
                <a:solidFill>
                  <a:srgbClr val="384653"/>
                </a:solidFill>
                <a:latin typeface="Montserrat" pitchFamily="34" charset="0"/>
                <a:ea typeface="Montserrat" pitchFamily="34" charset="-122"/>
                <a:cs typeface="Montserrat" pitchFamily="34" charset="-120"/>
              </a:rPr>
              <a:t>.</a:t>
            </a:r>
            <a:endParaRPr lang="en-US" sz="1100" dirty="0"/>
          </a:p>
        </p:txBody>
      </p:sp>
      <p:sp>
        <p:nvSpPr>
          <p:cNvPr id="5" name="Text 2"/>
          <p:cNvSpPr/>
          <p:nvPr/>
        </p:nvSpPr>
        <p:spPr>
          <a:xfrm>
            <a:off x="576263" y="2987040"/>
            <a:ext cx="7991475" cy="608290"/>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La gestión de la seguridad y salud se basa en un enfoque preventivo, orientado a evitar accidentes de trabajo y enfermedades profesionales. Este enfoque se aplica a todo el personal, con especial atención a los puestos productivos y operativos, donde los riesgos asociados a la actividad industrial son más relevantes, mediante:</a:t>
            </a:r>
            <a:endParaRPr lang="en-US" sz="1100" dirty="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263" y="3765233"/>
            <a:ext cx="144066" cy="144066"/>
          </a:xfrm>
          <a:prstGeom prst="rect">
            <a:avLst/>
          </a:prstGeom>
        </p:spPr>
      </p:pic>
      <p:pic>
        <p:nvPicPr>
          <p:cNvPr id="7" name="Image 2" descr="preencoded.png"/>
          <p:cNvPicPr>
            <a:picLocks noChangeAspect="1"/>
          </p:cNvPicPr>
          <p:nvPr/>
        </p:nvPicPr>
        <p:blipFill>
          <a:blip r:embed="rId6"/>
          <a:stretch>
            <a:fillRect/>
          </a:stretch>
        </p:blipFill>
        <p:spPr>
          <a:xfrm>
            <a:off x="576263" y="3947993"/>
            <a:ext cx="2590800" cy="15240"/>
          </a:xfrm>
          <a:prstGeom prst="rect">
            <a:avLst/>
          </a:prstGeom>
        </p:spPr>
      </p:pic>
      <p:sp>
        <p:nvSpPr>
          <p:cNvPr id="8" name="Text 3"/>
          <p:cNvSpPr/>
          <p:nvPr/>
        </p:nvSpPr>
        <p:spPr>
          <a:xfrm>
            <a:off x="576263" y="4050506"/>
            <a:ext cx="1895832" cy="236934"/>
          </a:xfrm>
          <a:prstGeom prst="rect">
            <a:avLst/>
          </a:prstGeom>
          <a:noFill/>
          <a:ln/>
        </p:spPr>
        <p:txBody>
          <a:bodyPr wrap="none" lIns="0" tIns="0" rIns="0" bIns="0" rtlCol="0" anchor="t"/>
          <a:lstStyle/>
          <a:p>
            <a:pPr marL="0" indent="0" algn="l">
              <a:lnSpc>
                <a:spcPts val="1850"/>
              </a:lnSpc>
              <a:buNone/>
            </a:pPr>
            <a:r>
              <a:rPr lang="en-US" sz="1450" b="1" dirty="0">
                <a:solidFill>
                  <a:srgbClr val="384653"/>
                </a:solidFill>
                <a:latin typeface="Barlow Bold" pitchFamily="34" charset="0"/>
                <a:ea typeface="Barlow Bold" pitchFamily="34" charset="-122"/>
                <a:cs typeface="Barlow Bold" pitchFamily="34" charset="-120"/>
              </a:rPr>
              <a:t>Evaluación de Riesgos</a:t>
            </a:r>
            <a:endParaRPr lang="en-US" sz="1450" dirty="0"/>
          </a:p>
        </p:txBody>
      </p:sp>
      <p:sp>
        <p:nvSpPr>
          <p:cNvPr id="9" name="Text 4"/>
          <p:cNvSpPr/>
          <p:nvPr/>
        </p:nvSpPr>
        <p:spPr>
          <a:xfrm>
            <a:off x="576263" y="4353044"/>
            <a:ext cx="2590800" cy="608290"/>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Identificación y evaluación periódica de riesgos laborales en todos los puestos</a:t>
            </a:r>
            <a:endParaRPr lang="en-US" sz="1100" dirty="0"/>
          </a:p>
        </p:txBody>
      </p:sp>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6481" y="3765233"/>
            <a:ext cx="144066" cy="144066"/>
          </a:xfrm>
          <a:prstGeom prst="rect">
            <a:avLst/>
          </a:prstGeom>
        </p:spPr>
      </p:pic>
      <p:pic>
        <p:nvPicPr>
          <p:cNvPr id="11" name="Image 4" descr="preencoded.png"/>
          <p:cNvPicPr>
            <a:picLocks noChangeAspect="1"/>
          </p:cNvPicPr>
          <p:nvPr/>
        </p:nvPicPr>
        <p:blipFill>
          <a:blip r:embed="rId6"/>
          <a:stretch>
            <a:fillRect/>
          </a:stretch>
        </p:blipFill>
        <p:spPr>
          <a:xfrm>
            <a:off x="3276481" y="3947993"/>
            <a:ext cx="2590919" cy="15240"/>
          </a:xfrm>
          <a:prstGeom prst="rect">
            <a:avLst/>
          </a:prstGeom>
        </p:spPr>
      </p:pic>
      <p:sp>
        <p:nvSpPr>
          <p:cNvPr id="12" name="Text 5"/>
          <p:cNvSpPr/>
          <p:nvPr/>
        </p:nvSpPr>
        <p:spPr>
          <a:xfrm>
            <a:off x="3276481" y="4050506"/>
            <a:ext cx="1895832" cy="236934"/>
          </a:xfrm>
          <a:prstGeom prst="rect">
            <a:avLst/>
          </a:prstGeom>
          <a:noFill/>
          <a:ln/>
        </p:spPr>
        <p:txBody>
          <a:bodyPr wrap="none" lIns="0" tIns="0" rIns="0" bIns="0" rtlCol="0" anchor="t"/>
          <a:lstStyle/>
          <a:p>
            <a:pPr marL="0" indent="0" algn="l">
              <a:lnSpc>
                <a:spcPts val="1850"/>
              </a:lnSpc>
              <a:buNone/>
            </a:pPr>
            <a:r>
              <a:rPr lang="en-US" sz="1450" b="1" dirty="0">
                <a:solidFill>
                  <a:srgbClr val="384653"/>
                </a:solidFill>
                <a:latin typeface="Barlow Bold" pitchFamily="34" charset="0"/>
                <a:ea typeface="Barlow Bold" pitchFamily="34" charset="-122"/>
                <a:cs typeface="Barlow Bold" pitchFamily="34" charset="-120"/>
              </a:rPr>
              <a:t>Medidas Preventivas</a:t>
            </a:r>
            <a:endParaRPr lang="en-US" sz="1450" dirty="0"/>
          </a:p>
        </p:txBody>
      </p:sp>
      <p:sp>
        <p:nvSpPr>
          <p:cNvPr id="13" name="Text 6"/>
          <p:cNvSpPr/>
          <p:nvPr/>
        </p:nvSpPr>
        <p:spPr>
          <a:xfrm>
            <a:off x="3276481" y="4353044"/>
            <a:ext cx="2590919" cy="608290"/>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Implantación de medidas técnicas y organizativas para evitar accidentes</a:t>
            </a:r>
            <a:endParaRPr lang="en-US" sz="1100" dirty="0"/>
          </a:p>
        </p:txBody>
      </p:sp>
      <p:pic>
        <p:nvPicPr>
          <p:cNvPr id="14" name="Image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6818" y="3765233"/>
            <a:ext cx="144066" cy="144066"/>
          </a:xfrm>
          <a:prstGeom prst="rect">
            <a:avLst/>
          </a:prstGeom>
        </p:spPr>
      </p:pic>
      <p:pic>
        <p:nvPicPr>
          <p:cNvPr id="15" name="Image 6" descr="preencoded.png"/>
          <p:cNvPicPr>
            <a:picLocks noChangeAspect="1"/>
          </p:cNvPicPr>
          <p:nvPr/>
        </p:nvPicPr>
        <p:blipFill>
          <a:blip r:embed="rId6"/>
          <a:stretch>
            <a:fillRect/>
          </a:stretch>
        </p:blipFill>
        <p:spPr>
          <a:xfrm>
            <a:off x="5976818" y="3962400"/>
            <a:ext cx="2590800" cy="15240"/>
          </a:xfrm>
          <a:prstGeom prst="rect">
            <a:avLst/>
          </a:prstGeom>
        </p:spPr>
      </p:pic>
      <p:sp>
        <p:nvSpPr>
          <p:cNvPr id="16" name="Text 7"/>
          <p:cNvSpPr/>
          <p:nvPr/>
        </p:nvSpPr>
        <p:spPr>
          <a:xfrm>
            <a:off x="5976818" y="4050506"/>
            <a:ext cx="1895832" cy="236934"/>
          </a:xfrm>
          <a:prstGeom prst="rect">
            <a:avLst/>
          </a:prstGeom>
          <a:noFill/>
          <a:ln/>
        </p:spPr>
        <p:txBody>
          <a:bodyPr wrap="none" lIns="0" tIns="0" rIns="0" bIns="0" rtlCol="0" anchor="t"/>
          <a:lstStyle/>
          <a:p>
            <a:pPr marL="0" indent="0" algn="l">
              <a:lnSpc>
                <a:spcPts val="1850"/>
              </a:lnSpc>
              <a:buNone/>
            </a:pPr>
            <a:r>
              <a:rPr lang="en-US" sz="1450" b="1" dirty="0">
                <a:solidFill>
                  <a:srgbClr val="384653"/>
                </a:solidFill>
                <a:latin typeface="Barlow Bold" pitchFamily="34" charset="0"/>
                <a:ea typeface="Barlow Bold" pitchFamily="34" charset="-122"/>
                <a:cs typeface="Barlow Bold" pitchFamily="34" charset="-120"/>
              </a:rPr>
              <a:t>Formación</a:t>
            </a:r>
            <a:endParaRPr lang="en-US" sz="1450" dirty="0"/>
          </a:p>
        </p:txBody>
      </p:sp>
      <p:sp>
        <p:nvSpPr>
          <p:cNvPr id="17" name="Text 8"/>
          <p:cNvSpPr/>
          <p:nvPr/>
        </p:nvSpPr>
        <p:spPr>
          <a:xfrm>
            <a:off x="5976818" y="4353044"/>
            <a:ext cx="2590800" cy="405527"/>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Sensibilización y capacitación continua de la plantilla</a:t>
            </a:r>
            <a:endParaRPr lang="en-US" sz="1100" dirty="0"/>
          </a:p>
        </p:txBody>
      </p:sp>
      <p:pic>
        <p:nvPicPr>
          <p:cNvPr id="18" name="Image 7"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6263" y="5196721"/>
            <a:ext cx="144066" cy="144066"/>
          </a:xfrm>
          <a:prstGeom prst="rect">
            <a:avLst/>
          </a:prstGeom>
        </p:spPr>
      </p:pic>
      <p:pic>
        <p:nvPicPr>
          <p:cNvPr id="19" name="Image 8" descr="preencoded.png"/>
          <p:cNvPicPr>
            <a:picLocks noChangeAspect="1"/>
          </p:cNvPicPr>
          <p:nvPr/>
        </p:nvPicPr>
        <p:blipFill>
          <a:blip r:embed="rId13"/>
          <a:stretch>
            <a:fillRect/>
          </a:stretch>
        </p:blipFill>
        <p:spPr>
          <a:xfrm>
            <a:off x="576263" y="5393888"/>
            <a:ext cx="3940969" cy="15240"/>
          </a:xfrm>
          <a:prstGeom prst="rect">
            <a:avLst/>
          </a:prstGeom>
        </p:spPr>
      </p:pic>
      <p:sp>
        <p:nvSpPr>
          <p:cNvPr id="20" name="Text 9"/>
          <p:cNvSpPr/>
          <p:nvPr/>
        </p:nvSpPr>
        <p:spPr>
          <a:xfrm>
            <a:off x="576263" y="5510808"/>
            <a:ext cx="1895832" cy="236934"/>
          </a:xfrm>
          <a:prstGeom prst="rect">
            <a:avLst/>
          </a:prstGeom>
          <a:noFill/>
          <a:ln/>
        </p:spPr>
        <p:txBody>
          <a:bodyPr wrap="none" lIns="0" tIns="0" rIns="0" bIns="0" rtlCol="0" anchor="t"/>
          <a:lstStyle/>
          <a:p>
            <a:pPr marL="0" indent="0" algn="l">
              <a:lnSpc>
                <a:spcPts val="1850"/>
              </a:lnSpc>
              <a:buNone/>
            </a:pPr>
            <a:r>
              <a:rPr lang="en-US" sz="1450" b="1" dirty="0">
                <a:solidFill>
                  <a:srgbClr val="384653"/>
                </a:solidFill>
                <a:latin typeface="Barlow Bold" pitchFamily="34" charset="0"/>
                <a:ea typeface="Barlow Bold" pitchFamily="34" charset="-122"/>
                <a:cs typeface="Barlow Bold" pitchFamily="34" charset="-120"/>
              </a:rPr>
              <a:t>Investigación</a:t>
            </a:r>
            <a:endParaRPr lang="en-US" sz="1450" dirty="0"/>
          </a:p>
        </p:txBody>
      </p:sp>
      <p:sp>
        <p:nvSpPr>
          <p:cNvPr id="21" name="Text 10"/>
          <p:cNvSpPr/>
          <p:nvPr/>
        </p:nvSpPr>
        <p:spPr>
          <a:xfrm>
            <a:off x="576263" y="5813346"/>
            <a:ext cx="3940969" cy="405527"/>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Análisis de incidentes y accidentes para prevenir recurrencias</a:t>
            </a:r>
            <a:endParaRPr lang="en-US" sz="1100" dirty="0"/>
          </a:p>
        </p:txBody>
      </p:sp>
      <p:pic>
        <p:nvPicPr>
          <p:cNvPr id="22" name="Image 9"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26650" y="5196721"/>
            <a:ext cx="144066" cy="144066"/>
          </a:xfrm>
          <a:prstGeom prst="rect">
            <a:avLst/>
          </a:prstGeom>
        </p:spPr>
      </p:pic>
      <p:pic>
        <p:nvPicPr>
          <p:cNvPr id="23" name="Image 10" descr="preencoded.png"/>
          <p:cNvPicPr>
            <a:picLocks noChangeAspect="1"/>
          </p:cNvPicPr>
          <p:nvPr/>
        </p:nvPicPr>
        <p:blipFill>
          <a:blip r:embed="rId13"/>
          <a:stretch>
            <a:fillRect/>
          </a:stretch>
        </p:blipFill>
        <p:spPr>
          <a:xfrm>
            <a:off x="4626650" y="5393888"/>
            <a:ext cx="3940969" cy="15240"/>
          </a:xfrm>
          <a:prstGeom prst="rect">
            <a:avLst/>
          </a:prstGeom>
        </p:spPr>
      </p:pic>
      <p:sp>
        <p:nvSpPr>
          <p:cNvPr id="24" name="Text 11"/>
          <p:cNvSpPr/>
          <p:nvPr/>
        </p:nvSpPr>
        <p:spPr>
          <a:xfrm>
            <a:off x="4626650" y="5510808"/>
            <a:ext cx="1895832" cy="236934"/>
          </a:xfrm>
          <a:prstGeom prst="rect">
            <a:avLst/>
          </a:prstGeom>
          <a:noFill/>
          <a:ln/>
        </p:spPr>
        <p:txBody>
          <a:bodyPr wrap="none" lIns="0" tIns="0" rIns="0" bIns="0" rtlCol="0" anchor="t"/>
          <a:lstStyle/>
          <a:p>
            <a:pPr marL="0" indent="0" algn="l">
              <a:lnSpc>
                <a:spcPts val="1850"/>
              </a:lnSpc>
              <a:buNone/>
            </a:pPr>
            <a:r>
              <a:rPr lang="en-US" sz="1450" b="1" dirty="0">
                <a:solidFill>
                  <a:srgbClr val="384653"/>
                </a:solidFill>
                <a:latin typeface="Barlow Bold" pitchFamily="34" charset="0"/>
                <a:ea typeface="Barlow Bold" pitchFamily="34" charset="-122"/>
                <a:cs typeface="Barlow Bold" pitchFamily="34" charset="-120"/>
              </a:rPr>
              <a:t>Revisión</a:t>
            </a:r>
            <a:endParaRPr lang="en-US" sz="1450" dirty="0"/>
          </a:p>
        </p:txBody>
      </p:sp>
      <p:sp>
        <p:nvSpPr>
          <p:cNvPr id="25" name="Text 12"/>
          <p:cNvSpPr/>
          <p:nvPr/>
        </p:nvSpPr>
        <p:spPr>
          <a:xfrm>
            <a:off x="4626650" y="5813346"/>
            <a:ext cx="3940969" cy="405527"/>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Seguimiento periódico de resultados en el marco de la revisión por la dirección</a:t>
            </a:r>
            <a:endParaRPr lang="en-US" sz="1100" dirty="0"/>
          </a:p>
        </p:txBody>
      </p:sp>
      <p:sp>
        <p:nvSpPr>
          <p:cNvPr id="26" name="Text 13"/>
          <p:cNvSpPr/>
          <p:nvPr/>
        </p:nvSpPr>
        <p:spPr>
          <a:xfrm>
            <a:off x="576263" y="6449973"/>
            <a:ext cx="7991475" cy="162163"/>
          </a:xfrm>
          <a:prstGeom prst="rect">
            <a:avLst/>
          </a:prstGeom>
          <a:noFill/>
          <a:ln/>
        </p:spPr>
        <p:txBody>
          <a:bodyPr wrap="none" lIns="0" tIns="0" rIns="0" bIns="0" rtlCol="0" anchor="t"/>
          <a:lstStyle/>
          <a:p>
            <a:pPr marL="0" indent="0" algn="r">
              <a:lnSpc>
                <a:spcPts val="1250"/>
              </a:lnSpc>
              <a:buNone/>
            </a:pPr>
            <a:r>
              <a:rPr lang="en-US" sz="900" dirty="0">
                <a:solidFill>
                  <a:srgbClr val="384653"/>
                </a:solidFill>
                <a:latin typeface="Montserrat" pitchFamily="34" charset="0"/>
                <a:ea typeface="Montserrat" pitchFamily="34" charset="-122"/>
                <a:cs typeface="Montserrat" pitchFamily="34" charset="-120"/>
              </a:rPr>
              <a:t>Página 45</a:t>
            </a:r>
            <a:endParaRPr lang="en-US" sz="9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16668"/>
          </a:xfrm>
          <a:prstGeom prst="rect">
            <a:avLst/>
          </a:prstGeom>
        </p:spPr>
      </p:pic>
      <p:sp>
        <p:nvSpPr>
          <p:cNvPr id="3" name="Text 0"/>
          <p:cNvSpPr/>
          <p:nvPr/>
        </p:nvSpPr>
        <p:spPr>
          <a:xfrm>
            <a:off x="1254085" y="2339340"/>
            <a:ext cx="2979301" cy="288250"/>
          </a:xfrm>
          <a:prstGeom prst="rect">
            <a:avLst/>
          </a:prstGeom>
          <a:noFill/>
          <a:ln/>
        </p:spPr>
        <p:txBody>
          <a:bodyPr wrap="none" lIns="0" tIns="0" rIns="0" bIns="0" rtlCol="0" anchor="t"/>
          <a:lstStyle/>
          <a:p>
            <a:pPr marL="0" indent="0" algn="l">
              <a:lnSpc>
                <a:spcPts val="2250"/>
              </a:lnSpc>
              <a:buNone/>
            </a:pPr>
            <a:r>
              <a:rPr lang="en-US" sz="1800" b="1" dirty="0">
                <a:solidFill>
                  <a:srgbClr val="2E3C4E"/>
                </a:solidFill>
                <a:latin typeface="Barlow Bold" pitchFamily="34" charset="0"/>
                <a:ea typeface="Barlow Bold" pitchFamily="34" charset="-122"/>
                <a:cs typeface="Barlow Bold" pitchFamily="34" charset="-120"/>
              </a:rPr>
              <a:t>Evolución de la Siniestralidad</a:t>
            </a:r>
            <a:endParaRPr lang="en-US" sz="1800" dirty="0"/>
          </a:p>
        </p:txBody>
      </p:sp>
      <p:sp>
        <p:nvSpPr>
          <p:cNvPr id="4" name="Text 1"/>
          <p:cNvSpPr/>
          <p:nvPr/>
        </p:nvSpPr>
        <p:spPr>
          <a:xfrm>
            <a:off x="1254085" y="2897505"/>
            <a:ext cx="5882997" cy="1034058"/>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Durante el ejercicio 2024, se han registrado un total de </a:t>
            </a:r>
            <a:r>
              <a:rPr lang="en-US" sz="1100" b="1" dirty="0">
                <a:solidFill>
                  <a:srgbClr val="384653"/>
                </a:solidFill>
                <a:latin typeface="Montserrat" pitchFamily="34" charset="0"/>
                <a:ea typeface="Montserrat" pitchFamily="34" charset="-122"/>
                <a:cs typeface="Montserrat" pitchFamily="34" charset="-120"/>
              </a:rPr>
              <a:t>36 accidentes de trabajo</a:t>
            </a:r>
            <a:r>
              <a:rPr lang="en-US" sz="1100" dirty="0">
                <a:solidFill>
                  <a:srgbClr val="384653"/>
                </a:solidFill>
                <a:latin typeface="Montserrat" pitchFamily="34" charset="0"/>
                <a:ea typeface="Montserrat" pitchFamily="34" charset="-122"/>
                <a:cs typeface="Montserrat" pitchFamily="34" charset="-120"/>
              </a:rPr>
              <a:t>, de los cuales 27 han sido con baja y 9 sin baja. No se han producido accidentes mortales. Los accidentes han afectado a personas trabajadoras de distintas franjas de edad, entre 18 y 60 años, y han sido de carácter leve, consistiendo principalmente en lesiones superficiales y esguinces.</a:t>
            </a:r>
            <a:endParaRPr lang="en-US" sz="1100" dirty="0"/>
          </a:p>
        </p:txBody>
      </p:sp>
      <p:sp>
        <p:nvSpPr>
          <p:cNvPr id="5" name="Text 2"/>
          <p:cNvSpPr/>
          <p:nvPr/>
        </p:nvSpPr>
        <p:spPr>
          <a:xfrm>
            <a:off x="1254085" y="4032766"/>
            <a:ext cx="5882997" cy="206812"/>
          </a:xfrm>
          <a:prstGeom prst="rect">
            <a:avLst/>
          </a:prstGeom>
          <a:noFill/>
          <a:ln/>
        </p:spPr>
        <p:txBody>
          <a:bodyPr wrap="non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En 2024, no se han registrado accidentes de trabajo en mujeres.</a:t>
            </a:r>
            <a:endParaRPr lang="en-US" sz="1100" dirty="0"/>
          </a:p>
        </p:txBody>
      </p:sp>
      <p:sp>
        <p:nvSpPr>
          <p:cNvPr id="6" name="Text 3"/>
          <p:cNvSpPr/>
          <p:nvPr/>
        </p:nvSpPr>
        <p:spPr>
          <a:xfrm>
            <a:off x="1254085" y="4340781"/>
            <a:ext cx="5882997" cy="413623"/>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La evolución de los principales índices muestra una mejora significativa respecto a 2023:</a:t>
            </a:r>
            <a:endParaRPr lang="en-US" sz="1100" dirty="0"/>
          </a:p>
        </p:txBody>
      </p:sp>
      <p:sp>
        <p:nvSpPr>
          <p:cNvPr id="7" name="Text 4"/>
          <p:cNvSpPr/>
          <p:nvPr/>
        </p:nvSpPr>
        <p:spPr>
          <a:xfrm>
            <a:off x="1254085" y="4855607"/>
            <a:ext cx="5882997" cy="620487"/>
          </a:xfrm>
          <a:prstGeom prst="rect">
            <a:avLst/>
          </a:prstGeom>
          <a:noFill/>
          <a:ln/>
        </p:spPr>
        <p:txBody>
          <a:bodyPr wrap="square" lIns="0" tIns="0" rIns="0" bIns="0" rtlCol="0" anchor="t"/>
          <a:lstStyle/>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Índice de incidencia: 167,54 (vs 256,31 en 2023)</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Índice de frecuencia: 101,76 (vs 155,68 en 2023)</a:t>
            </a:r>
            <a:endParaRPr lang="en-US" sz="1100" dirty="0"/>
          </a:p>
          <a:p>
            <a:pPr marL="342900" indent="-342900" algn="l">
              <a:lnSpc>
                <a:spcPts val="1600"/>
              </a:lnSpc>
              <a:buSzPct val="100000"/>
              <a:buChar char="•"/>
            </a:pPr>
            <a:r>
              <a:rPr lang="en-US" sz="1100" dirty="0">
                <a:solidFill>
                  <a:srgbClr val="384653"/>
                </a:solidFill>
                <a:latin typeface="Montserrat" pitchFamily="34" charset="0"/>
                <a:ea typeface="Montserrat" pitchFamily="34" charset="-122"/>
                <a:cs typeface="Montserrat" pitchFamily="34" charset="-120"/>
              </a:rPr>
              <a:t>Índice de gravedad: 2,05 (vs 3,72 en 2023)</a:t>
            </a:r>
            <a:endParaRPr lang="en-US" sz="1100" dirty="0"/>
          </a:p>
        </p:txBody>
      </p:sp>
      <p:pic>
        <p:nvPicPr>
          <p:cNvPr id="8" name="Image 1" descr="preencoded.png"/>
          <p:cNvPicPr>
            <a:picLocks noChangeAspect="1"/>
          </p:cNvPicPr>
          <p:nvPr/>
        </p:nvPicPr>
        <p:blipFill>
          <a:blip r:embed="rId4"/>
          <a:stretch>
            <a:fillRect/>
          </a:stretch>
        </p:blipFill>
        <p:spPr>
          <a:xfrm>
            <a:off x="7500938" y="2922746"/>
            <a:ext cx="5882997" cy="2856309"/>
          </a:xfrm>
          <a:prstGeom prst="rect">
            <a:avLst/>
          </a:prstGeom>
        </p:spPr>
      </p:pic>
      <p:sp>
        <p:nvSpPr>
          <p:cNvPr id="9" name="Shape 5"/>
          <p:cNvSpPr/>
          <p:nvPr/>
        </p:nvSpPr>
        <p:spPr>
          <a:xfrm>
            <a:off x="9814679" y="5700526"/>
            <a:ext cx="145971" cy="145971"/>
          </a:xfrm>
          <a:prstGeom prst="roundRect">
            <a:avLst>
              <a:gd name="adj" fmla="val 12529"/>
            </a:avLst>
          </a:prstGeom>
          <a:solidFill>
            <a:srgbClr val="0C2C41"/>
          </a:solidFill>
          <a:ln/>
        </p:spPr>
        <p:txBody>
          <a:bodyPr/>
          <a:lstStyle/>
          <a:p>
            <a:endParaRPr lang="es-ES"/>
          </a:p>
        </p:txBody>
      </p:sp>
      <p:sp>
        <p:nvSpPr>
          <p:cNvPr id="10" name="Text 6"/>
          <p:cNvSpPr/>
          <p:nvPr/>
        </p:nvSpPr>
        <p:spPr>
          <a:xfrm>
            <a:off x="10021610" y="5700526"/>
            <a:ext cx="344567" cy="146090"/>
          </a:xfrm>
          <a:prstGeom prst="rect">
            <a:avLst/>
          </a:prstGeom>
          <a:noFill/>
          <a:ln/>
        </p:spPr>
        <p:txBody>
          <a:bodyPr wrap="none" lIns="0" tIns="0" rIns="0" bIns="0" rtlCol="0" anchor="t"/>
          <a:lstStyle/>
          <a:p>
            <a:pPr marL="0" indent="0" algn="l">
              <a:lnSpc>
                <a:spcPts val="1100"/>
              </a:lnSpc>
              <a:buNone/>
            </a:pPr>
            <a:r>
              <a:rPr lang="en-US" sz="1100" dirty="0">
                <a:solidFill>
                  <a:srgbClr val="384653"/>
                </a:solidFill>
                <a:latin typeface="Montserrat" pitchFamily="34" charset="0"/>
                <a:ea typeface="Montserrat" pitchFamily="34" charset="-122"/>
                <a:cs typeface="Montserrat" pitchFamily="34" charset="-120"/>
              </a:rPr>
              <a:t>2023</a:t>
            </a:r>
            <a:endParaRPr lang="en-US" sz="1100" dirty="0"/>
          </a:p>
        </p:txBody>
      </p:sp>
      <p:sp>
        <p:nvSpPr>
          <p:cNvPr id="11" name="Shape 7"/>
          <p:cNvSpPr/>
          <p:nvPr/>
        </p:nvSpPr>
        <p:spPr>
          <a:xfrm>
            <a:off x="10518577" y="5700526"/>
            <a:ext cx="145971" cy="145971"/>
          </a:xfrm>
          <a:prstGeom prst="roundRect">
            <a:avLst>
              <a:gd name="adj" fmla="val 12529"/>
            </a:avLst>
          </a:prstGeom>
          <a:solidFill>
            <a:srgbClr val="1B6493"/>
          </a:solidFill>
          <a:ln/>
        </p:spPr>
        <p:txBody>
          <a:bodyPr/>
          <a:lstStyle/>
          <a:p>
            <a:endParaRPr lang="es-ES"/>
          </a:p>
        </p:txBody>
      </p:sp>
      <p:sp>
        <p:nvSpPr>
          <p:cNvPr id="12" name="Text 8"/>
          <p:cNvSpPr/>
          <p:nvPr/>
        </p:nvSpPr>
        <p:spPr>
          <a:xfrm>
            <a:off x="10725507" y="5700526"/>
            <a:ext cx="355402" cy="146090"/>
          </a:xfrm>
          <a:prstGeom prst="rect">
            <a:avLst/>
          </a:prstGeom>
          <a:noFill/>
          <a:ln/>
        </p:spPr>
        <p:txBody>
          <a:bodyPr wrap="none" lIns="0" tIns="0" rIns="0" bIns="0" rtlCol="0" anchor="t"/>
          <a:lstStyle/>
          <a:p>
            <a:pPr marL="0" indent="0" algn="l">
              <a:lnSpc>
                <a:spcPts val="1100"/>
              </a:lnSpc>
              <a:buNone/>
            </a:pPr>
            <a:r>
              <a:rPr lang="en-US" sz="1100" dirty="0">
                <a:solidFill>
                  <a:srgbClr val="384653"/>
                </a:solidFill>
                <a:latin typeface="Montserrat" pitchFamily="34" charset="0"/>
                <a:ea typeface="Montserrat" pitchFamily="34" charset="-122"/>
                <a:cs typeface="Montserrat" pitchFamily="34" charset="-120"/>
              </a:rPr>
              <a:t>2024</a:t>
            </a:r>
            <a:endParaRPr lang="en-US" sz="1100" dirty="0"/>
          </a:p>
        </p:txBody>
      </p:sp>
      <p:sp>
        <p:nvSpPr>
          <p:cNvPr id="13" name="Text 9"/>
          <p:cNvSpPr/>
          <p:nvPr/>
        </p:nvSpPr>
        <p:spPr>
          <a:xfrm>
            <a:off x="1254085" y="6391565"/>
            <a:ext cx="12122229" cy="413623"/>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Estos resultados ponen de manifiesto el cumplimiento de varios de los objetivos preventivos fijados para el ejercicio y el impacto de las medidas implantadas en materia de sensibilización, organización del trabajo y acciones correctivas.</a:t>
            </a:r>
            <a:endParaRPr lang="en-US" sz="1100" dirty="0"/>
          </a:p>
        </p:txBody>
      </p:sp>
      <p:sp>
        <p:nvSpPr>
          <p:cNvPr id="14" name="Text 10"/>
          <p:cNvSpPr/>
          <p:nvPr/>
        </p:nvSpPr>
        <p:spPr>
          <a:xfrm>
            <a:off x="1254085" y="6931633"/>
            <a:ext cx="12122229" cy="413623"/>
          </a:xfrm>
          <a:prstGeom prst="rect">
            <a:avLst/>
          </a:prstGeom>
          <a:noFill/>
          <a:ln/>
        </p:spPr>
        <p:txBody>
          <a:bodyPr wrap="square" lIns="0" tIns="0" rIns="0" bIns="0" rtlCol="0" anchor="t"/>
          <a:lstStyle/>
          <a:p>
            <a:pPr marL="0" indent="0" algn="l">
              <a:lnSpc>
                <a:spcPts val="1600"/>
              </a:lnSpc>
              <a:buNone/>
            </a:pPr>
            <a:r>
              <a:rPr lang="en-US" sz="1100" dirty="0">
                <a:solidFill>
                  <a:srgbClr val="384653"/>
                </a:solidFill>
                <a:latin typeface="Montserrat" pitchFamily="34" charset="0"/>
                <a:ea typeface="Montserrat" pitchFamily="34" charset="-122"/>
                <a:cs typeface="Montserrat" pitchFamily="34" charset="-120"/>
              </a:rPr>
              <a:t>La tasa de accidentes de trabajo registrables, acorde al estándar VSME, asciende a 26,71. Para dicho cálculo se ha considerado las horas totales a partir de la jornada anual ordinaria de 1728 horas.5.4.</a:t>
            </a:r>
            <a:endParaRPr lang="en-US" sz="1100" dirty="0"/>
          </a:p>
        </p:txBody>
      </p:sp>
      <p:sp>
        <p:nvSpPr>
          <p:cNvPr id="15" name="Text 11"/>
          <p:cNvSpPr/>
          <p:nvPr/>
        </p:nvSpPr>
        <p:spPr>
          <a:xfrm>
            <a:off x="1254085" y="7471700"/>
            <a:ext cx="12122229" cy="165378"/>
          </a:xfrm>
          <a:prstGeom prst="rect">
            <a:avLst/>
          </a:prstGeom>
          <a:noFill/>
          <a:ln/>
        </p:spPr>
        <p:txBody>
          <a:bodyPr wrap="none" lIns="0" tIns="0" rIns="0" bIns="0" rtlCol="0" anchor="t"/>
          <a:lstStyle/>
          <a:p>
            <a:pPr marL="0" indent="0" algn="r">
              <a:lnSpc>
                <a:spcPts val="1300"/>
              </a:lnSpc>
              <a:buNone/>
            </a:pPr>
            <a:r>
              <a:rPr lang="en-US" sz="900" dirty="0">
                <a:solidFill>
                  <a:srgbClr val="384653"/>
                </a:solidFill>
                <a:latin typeface="Montserrat" pitchFamily="34" charset="0"/>
                <a:ea typeface="Montserrat" pitchFamily="34" charset="-122"/>
                <a:cs typeface="Montserrat" pitchFamily="34" charset="-120"/>
              </a:rPr>
              <a:t>Página 46</a:t>
            </a:r>
            <a:endParaRPr lang="en-US" sz="9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497443" y="1953816"/>
            <a:ext cx="6558796" cy="409099"/>
          </a:xfrm>
          <a:prstGeom prst="rect">
            <a:avLst/>
          </a:prstGeom>
          <a:noFill/>
          <a:ln/>
        </p:spPr>
        <p:txBody>
          <a:bodyPr wrap="none" lIns="0" tIns="0" rIns="0" bIns="0" rtlCol="0" anchor="t"/>
          <a:lstStyle/>
          <a:p>
            <a:pPr marL="0" indent="0" algn="l">
              <a:lnSpc>
                <a:spcPts val="3200"/>
              </a:lnSpc>
              <a:buNone/>
            </a:pPr>
            <a:r>
              <a:rPr lang="en-US" sz="2550" b="1" dirty="0">
                <a:solidFill>
                  <a:srgbClr val="2E3C4E"/>
                </a:solidFill>
                <a:latin typeface="Barlow Bold" pitchFamily="34" charset="0"/>
                <a:ea typeface="Barlow Bold" pitchFamily="34" charset="-122"/>
                <a:cs typeface="Barlow Bold" pitchFamily="34" charset="-120"/>
              </a:rPr>
              <a:t>5.4. Condiciones Laborales y Convenio Propio</a:t>
            </a:r>
            <a:endParaRPr lang="en-US" sz="2550" dirty="0"/>
          </a:p>
        </p:txBody>
      </p:sp>
      <p:sp>
        <p:nvSpPr>
          <p:cNvPr id="4" name="Text 1"/>
          <p:cNvSpPr/>
          <p:nvPr/>
        </p:nvSpPr>
        <p:spPr>
          <a:xfrm>
            <a:off x="497443" y="2485311"/>
            <a:ext cx="8149114" cy="494348"/>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La gestión de las condiciones laborales en PLASTIGAUR se basa en criterios de estabilidad, cumplimiento normativo, equidad y desarrollo profesional, con el objetivo de garantizar un entorno de trabajo seguro, respetuoso y alineado con los principios de la sostenibilidad social.</a:t>
            </a:r>
            <a:endParaRPr lang="en-US" sz="950" dirty="0"/>
          </a:p>
        </p:txBody>
      </p:sp>
      <p:sp>
        <p:nvSpPr>
          <p:cNvPr id="5" name="Text 2"/>
          <p:cNvSpPr/>
          <p:nvPr/>
        </p:nvSpPr>
        <p:spPr>
          <a:xfrm>
            <a:off x="497443" y="3071455"/>
            <a:ext cx="8149114" cy="494348"/>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PLASTIGAUR cuenta con un </a:t>
            </a:r>
            <a:r>
              <a:rPr lang="en-US" sz="950" b="1" dirty="0">
                <a:solidFill>
                  <a:srgbClr val="384653"/>
                </a:solidFill>
                <a:latin typeface="Montserrat" pitchFamily="34" charset="0"/>
                <a:ea typeface="Montserrat" pitchFamily="34" charset="-122"/>
                <a:cs typeface="Montserrat" pitchFamily="34" charset="-120"/>
              </a:rPr>
              <a:t>convenio colectivo propio de empresa</a:t>
            </a:r>
            <a:r>
              <a:rPr lang="en-US" sz="950" dirty="0">
                <a:solidFill>
                  <a:srgbClr val="384653"/>
                </a:solidFill>
                <a:latin typeface="Montserrat" pitchFamily="34" charset="0"/>
                <a:ea typeface="Montserrat" pitchFamily="34" charset="-122"/>
                <a:cs typeface="Montserrat" pitchFamily="34" charset="-120"/>
              </a:rPr>
              <a:t>, vigente para el periodo 2022-2024, negociado y suscrito entre la Dirección y la representación legal de las personas trabajadoras. Este convenio establece un marco laboral estable, adaptado a la realidad operativa de la empresa, e incluye:</a:t>
            </a:r>
            <a:endParaRPr lang="en-US" sz="950" dirty="0"/>
          </a:p>
        </p:txBody>
      </p:sp>
      <p:sp>
        <p:nvSpPr>
          <p:cNvPr id="6" name="Shape 3"/>
          <p:cNvSpPr/>
          <p:nvPr/>
        </p:nvSpPr>
        <p:spPr>
          <a:xfrm>
            <a:off x="497443" y="3657600"/>
            <a:ext cx="2661999" cy="1011674"/>
          </a:xfrm>
          <a:prstGeom prst="roundRect">
            <a:avLst>
              <a:gd name="adj" fmla="val 18443"/>
            </a:avLst>
          </a:prstGeom>
          <a:solidFill>
            <a:srgbClr val="D4E9F7"/>
          </a:solidFill>
          <a:ln w="7620">
            <a:solidFill>
              <a:srgbClr val="BACFDD"/>
            </a:solidFill>
            <a:prstDash val="solid"/>
          </a:ln>
        </p:spPr>
        <p:txBody>
          <a:bodyPr/>
          <a:lstStyle/>
          <a:p>
            <a:endParaRPr lang="es-ES"/>
          </a:p>
        </p:txBody>
      </p:sp>
      <p:sp>
        <p:nvSpPr>
          <p:cNvPr id="7" name="Text 4"/>
          <p:cNvSpPr/>
          <p:nvPr/>
        </p:nvSpPr>
        <p:spPr>
          <a:xfrm>
            <a:off x="629364" y="3789521"/>
            <a:ext cx="1661636" cy="204549"/>
          </a:xfrm>
          <a:prstGeom prst="rect">
            <a:avLst/>
          </a:prstGeom>
          <a:noFill/>
          <a:ln/>
        </p:spPr>
        <p:txBody>
          <a:bodyPr wrap="none" lIns="0" tIns="0" rIns="0" bIns="0" rtlCol="0" anchor="t"/>
          <a:lstStyle/>
          <a:p>
            <a:pPr marL="0" indent="0" algn="l">
              <a:lnSpc>
                <a:spcPts val="1600"/>
              </a:lnSpc>
              <a:buNone/>
            </a:pPr>
            <a:r>
              <a:rPr lang="en-US" sz="1250" b="1" dirty="0">
                <a:solidFill>
                  <a:srgbClr val="384653"/>
                </a:solidFill>
                <a:latin typeface="Barlow Bold" pitchFamily="34" charset="0"/>
                <a:ea typeface="Barlow Bold" pitchFamily="34" charset="-122"/>
                <a:cs typeface="Barlow Bold" pitchFamily="34" charset="-120"/>
              </a:rPr>
              <a:t>Incrementos Salariales</a:t>
            </a:r>
            <a:endParaRPr lang="en-US" sz="1250" dirty="0"/>
          </a:p>
        </p:txBody>
      </p:sp>
      <p:sp>
        <p:nvSpPr>
          <p:cNvPr id="8" name="Text 5"/>
          <p:cNvSpPr/>
          <p:nvPr/>
        </p:nvSpPr>
        <p:spPr>
          <a:xfrm>
            <a:off x="629364" y="4043005"/>
            <a:ext cx="2398157" cy="494348"/>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3,5% anual consolidado para 2022, 2023 y 2024 aplicables a conceptos retributivos regulados</a:t>
            </a:r>
            <a:endParaRPr lang="en-US" sz="950" dirty="0"/>
          </a:p>
        </p:txBody>
      </p:sp>
      <p:sp>
        <p:nvSpPr>
          <p:cNvPr id="9" name="Shape 6"/>
          <p:cNvSpPr/>
          <p:nvPr/>
        </p:nvSpPr>
        <p:spPr>
          <a:xfrm>
            <a:off x="3241000" y="3657600"/>
            <a:ext cx="2661999" cy="1011674"/>
          </a:xfrm>
          <a:prstGeom prst="roundRect">
            <a:avLst>
              <a:gd name="adj" fmla="val 18443"/>
            </a:avLst>
          </a:prstGeom>
          <a:solidFill>
            <a:srgbClr val="D4E9F7"/>
          </a:solidFill>
          <a:ln w="7620">
            <a:solidFill>
              <a:srgbClr val="BACFDD"/>
            </a:solidFill>
            <a:prstDash val="solid"/>
          </a:ln>
        </p:spPr>
        <p:txBody>
          <a:bodyPr/>
          <a:lstStyle/>
          <a:p>
            <a:endParaRPr lang="es-ES"/>
          </a:p>
        </p:txBody>
      </p:sp>
      <p:sp>
        <p:nvSpPr>
          <p:cNvPr id="10" name="Text 7"/>
          <p:cNvSpPr/>
          <p:nvPr/>
        </p:nvSpPr>
        <p:spPr>
          <a:xfrm>
            <a:off x="3372922" y="3789521"/>
            <a:ext cx="1636633" cy="204549"/>
          </a:xfrm>
          <a:prstGeom prst="rect">
            <a:avLst/>
          </a:prstGeom>
          <a:noFill/>
          <a:ln/>
        </p:spPr>
        <p:txBody>
          <a:bodyPr wrap="none" lIns="0" tIns="0" rIns="0" bIns="0" rtlCol="0" anchor="t"/>
          <a:lstStyle/>
          <a:p>
            <a:pPr marL="0" indent="0" algn="l">
              <a:lnSpc>
                <a:spcPts val="1600"/>
              </a:lnSpc>
              <a:buNone/>
            </a:pPr>
            <a:r>
              <a:rPr lang="en-US" sz="1250" b="1" dirty="0">
                <a:solidFill>
                  <a:srgbClr val="384653"/>
                </a:solidFill>
                <a:latin typeface="Barlow Bold" pitchFamily="34" charset="0"/>
                <a:ea typeface="Barlow Bold" pitchFamily="34" charset="-122"/>
                <a:cs typeface="Barlow Bold" pitchFamily="34" charset="-120"/>
              </a:rPr>
              <a:t>Jornada Anual</a:t>
            </a:r>
            <a:endParaRPr lang="en-US" sz="1250" dirty="0"/>
          </a:p>
        </p:txBody>
      </p:sp>
      <p:sp>
        <p:nvSpPr>
          <p:cNvPr id="11" name="Text 8"/>
          <p:cNvSpPr/>
          <p:nvPr/>
        </p:nvSpPr>
        <p:spPr>
          <a:xfrm>
            <a:off x="3372922" y="4043005"/>
            <a:ext cx="2398157" cy="494348"/>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1.728 horas para régimen ordinario y 1.568 horas para sistema de cinco turnos</a:t>
            </a:r>
            <a:endParaRPr lang="en-US" sz="950" dirty="0"/>
          </a:p>
        </p:txBody>
      </p:sp>
      <p:sp>
        <p:nvSpPr>
          <p:cNvPr id="12" name="Shape 9"/>
          <p:cNvSpPr/>
          <p:nvPr/>
        </p:nvSpPr>
        <p:spPr>
          <a:xfrm>
            <a:off x="5984557" y="3657600"/>
            <a:ext cx="2661999" cy="1011674"/>
          </a:xfrm>
          <a:prstGeom prst="roundRect">
            <a:avLst>
              <a:gd name="adj" fmla="val 18443"/>
            </a:avLst>
          </a:prstGeom>
          <a:solidFill>
            <a:srgbClr val="D4E9F7"/>
          </a:solidFill>
          <a:ln w="7620">
            <a:solidFill>
              <a:srgbClr val="BACFDD"/>
            </a:solidFill>
            <a:prstDash val="solid"/>
          </a:ln>
        </p:spPr>
        <p:txBody>
          <a:bodyPr/>
          <a:lstStyle/>
          <a:p>
            <a:endParaRPr lang="es-ES"/>
          </a:p>
        </p:txBody>
      </p:sp>
      <p:sp>
        <p:nvSpPr>
          <p:cNvPr id="13" name="Text 10"/>
          <p:cNvSpPr/>
          <p:nvPr/>
        </p:nvSpPr>
        <p:spPr>
          <a:xfrm>
            <a:off x="6116479" y="3789521"/>
            <a:ext cx="1636633" cy="204549"/>
          </a:xfrm>
          <a:prstGeom prst="rect">
            <a:avLst/>
          </a:prstGeom>
          <a:noFill/>
          <a:ln/>
        </p:spPr>
        <p:txBody>
          <a:bodyPr wrap="none" lIns="0" tIns="0" rIns="0" bIns="0" rtlCol="0" anchor="t"/>
          <a:lstStyle/>
          <a:p>
            <a:pPr marL="0" indent="0" algn="l">
              <a:lnSpc>
                <a:spcPts val="1600"/>
              </a:lnSpc>
              <a:buNone/>
            </a:pPr>
            <a:r>
              <a:rPr lang="en-US" sz="1250" b="1" dirty="0">
                <a:solidFill>
                  <a:srgbClr val="384653"/>
                </a:solidFill>
                <a:latin typeface="Barlow Bold" pitchFamily="34" charset="0"/>
                <a:ea typeface="Barlow Bold" pitchFamily="34" charset="-122"/>
                <a:cs typeface="Barlow Bold" pitchFamily="34" charset="-120"/>
              </a:rPr>
              <a:t>Protección Social</a:t>
            </a:r>
            <a:endParaRPr lang="en-US" sz="1250" dirty="0"/>
          </a:p>
        </p:txBody>
      </p:sp>
      <p:sp>
        <p:nvSpPr>
          <p:cNvPr id="14" name="Text 11"/>
          <p:cNvSpPr/>
          <p:nvPr/>
        </p:nvSpPr>
        <p:spPr>
          <a:xfrm>
            <a:off x="6116479" y="4043005"/>
            <a:ext cx="2398157" cy="494348"/>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Complemento salarial hasta el 100% desde el primer día de baja por contingencia profesional</a:t>
            </a:r>
            <a:endParaRPr lang="en-US" sz="950" dirty="0"/>
          </a:p>
        </p:txBody>
      </p:sp>
      <p:sp>
        <p:nvSpPr>
          <p:cNvPr id="15" name="Shape 12"/>
          <p:cNvSpPr/>
          <p:nvPr/>
        </p:nvSpPr>
        <p:spPr>
          <a:xfrm>
            <a:off x="497443" y="4750832"/>
            <a:ext cx="2661999" cy="1011674"/>
          </a:xfrm>
          <a:prstGeom prst="roundRect">
            <a:avLst>
              <a:gd name="adj" fmla="val 18443"/>
            </a:avLst>
          </a:prstGeom>
          <a:solidFill>
            <a:srgbClr val="D4E9F7"/>
          </a:solidFill>
          <a:ln w="7620">
            <a:solidFill>
              <a:srgbClr val="BACFDD"/>
            </a:solidFill>
            <a:prstDash val="solid"/>
          </a:ln>
        </p:spPr>
        <p:txBody>
          <a:bodyPr/>
          <a:lstStyle/>
          <a:p>
            <a:endParaRPr lang="es-ES"/>
          </a:p>
        </p:txBody>
      </p:sp>
      <p:sp>
        <p:nvSpPr>
          <p:cNvPr id="16" name="Text 13"/>
          <p:cNvSpPr/>
          <p:nvPr/>
        </p:nvSpPr>
        <p:spPr>
          <a:xfrm>
            <a:off x="629364" y="4882753"/>
            <a:ext cx="1636633" cy="204549"/>
          </a:xfrm>
          <a:prstGeom prst="rect">
            <a:avLst/>
          </a:prstGeom>
          <a:noFill/>
          <a:ln/>
        </p:spPr>
        <p:txBody>
          <a:bodyPr wrap="none" lIns="0" tIns="0" rIns="0" bIns="0" rtlCol="0" anchor="t"/>
          <a:lstStyle/>
          <a:p>
            <a:pPr marL="0" indent="0" algn="l">
              <a:lnSpc>
                <a:spcPts val="1600"/>
              </a:lnSpc>
              <a:buNone/>
            </a:pPr>
            <a:r>
              <a:rPr lang="en-US" sz="1250" b="1" dirty="0">
                <a:solidFill>
                  <a:srgbClr val="384653"/>
                </a:solidFill>
                <a:latin typeface="Barlow Bold" pitchFamily="34" charset="0"/>
                <a:ea typeface="Barlow Bold" pitchFamily="34" charset="-122"/>
                <a:cs typeface="Barlow Bold" pitchFamily="34" charset="-120"/>
              </a:rPr>
              <a:t>Formación</a:t>
            </a:r>
            <a:endParaRPr lang="en-US" sz="1250" dirty="0"/>
          </a:p>
        </p:txBody>
      </p:sp>
      <p:sp>
        <p:nvSpPr>
          <p:cNvPr id="17" name="Text 14"/>
          <p:cNvSpPr/>
          <p:nvPr/>
        </p:nvSpPr>
        <p:spPr>
          <a:xfrm>
            <a:off x="629364" y="5136237"/>
            <a:ext cx="2398157" cy="494348"/>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Formación obligatoria en PRL dentro de jornada y programas de capacitación complementaria</a:t>
            </a:r>
            <a:endParaRPr lang="en-US" sz="950" dirty="0"/>
          </a:p>
        </p:txBody>
      </p:sp>
      <p:sp>
        <p:nvSpPr>
          <p:cNvPr id="18" name="Shape 15"/>
          <p:cNvSpPr/>
          <p:nvPr/>
        </p:nvSpPr>
        <p:spPr>
          <a:xfrm>
            <a:off x="3241000" y="4750832"/>
            <a:ext cx="2661999" cy="1011674"/>
          </a:xfrm>
          <a:prstGeom prst="roundRect">
            <a:avLst>
              <a:gd name="adj" fmla="val 18443"/>
            </a:avLst>
          </a:prstGeom>
          <a:solidFill>
            <a:srgbClr val="D4E9F7"/>
          </a:solidFill>
          <a:ln w="7620">
            <a:solidFill>
              <a:srgbClr val="BACFDD"/>
            </a:solidFill>
            <a:prstDash val="solid"/>
          </a:ln>
        </p:spPr>
        <p:txBody>
          <a:bodyPr/>
          <a:lstStyle/>
          <a:p>
            <a:endParaRPr lang="es-ES"/>
          </a:p>
        </p:txBody>
      </p:sp>
      <p:sp>
        <p:nvSpPr>
          <p:cNvPr id="19" name="Text 16"/>
          <p:cNvSpPr/>
          <p:nvPr/>
        </p:nvSpPr>
        <p:spPr>
          <a:xfrm>
            <a:off x="3372922" y="4882753"/>
            <a:ext cx="1636633" cy="204549"/>
          </a:xfrm>
          <a:prstGeom prst="rect">
            <a:avLst/>
          </a:prstGeom>
          <a:noFill/>
          <a:ln/>
        </p:spPr>
        <p:txBody>
          <a:bodyPr wrap="none" lIns="0" tIns="0" rIns="0" bIns="0" rtlCol="0" anchor="t"/>
          <a:lstStyle/>
          <a:p>
            <a:pPr marL="0" indent="0" algn="l">
              <a:lnSpc>
                <a:spcPts val="1600"/>
              </a:lnSpc>
              <a:buNone/>
            </a:pPr>
            <a:r>
              <a:rPr lang="en-US" sz="1250" b="1" dirty="0">
                <a:solidFill>
                  <a:srgbClr val="384653"/>
                </a:solidFill>
                <a:latin typeface="Barlow Bold" pitchFamily="34" charset="0"/>
                <a:ea typeface="Barlow Bold" pitchFamily="34" charset="-122"/>
                <a:cs typeface="Barlow Bold" pitchFamily="34" charset="-120"/>
              </a:rPr>
              <a:t>Conciliación</a:t>
            </a:r>
            <a:endParaRPr lang="en-US" sz="1250" dirty="0"/>
          </a:p>
        </p:txBody>
      </p:sp>
      <p:sp>
        <p:nvSpPr>
          <p:cNvPr id="20" name="Text 17"/>
          <p:cNvSpPr/>
          <p:nvPr/>
        </p:nvSpPr>
        <p:spPr>
          <a:xfrm>
            <a:off x="3372922" y="5136237"/>
            <a:ext cx="2398157" cy="329565"/>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Medidas de flexibilidad horaria en puestos no sujetos a trabajo a turnos</a:t>
            </a:r>
            <a:endParaRPr lang="en-US" sz="950" dirty="0"/>
          </a:p>
        </p:txBody>
      </p:sp>
      <p:sp>
        <p:nvSpPr>
          <p:cNvPr id="21" name="Shape 18"/>
          <p:cNvSpPr/>
          <p:nvPr/>
        </p:nvSpPr>
        <p:spPr>
          <a:xfrm>
            <a:off x="5984557" y="4750832"/>
            <a:ext cx="2661999" cy="1011674"/>
          </a:xfrm>
          <a:prstGeom prst="roundRect">
            <a:avLst>
              <a:gd name="adj" fmla="val 18443"/>
            </a:avLst>
          </a:prstGeom>
          <a:solidFill>
            <a:srgbClr val="D4E9F7"/>
          </a:solidFill>
          <a:ln w="7620">
            <a:solidFill>
              <a:srgbClr val="BACFDD"/>
            </a:solidFill>
            <a:prstDash val="solid"/>
          </a:ln>
        </p:spPr>
        <p:txBody>
          <a:bodyPr/>
          <a:lstStyle/>
          <a:p>
            <a:endParaRPr lang="es-ES"/>
          </a:p>
        </p:txBody>
      </p:sp>
      <p:sp>
        <p:nvSpPr>
          <p:cNvPr id="22" name="Text 19"/>
          <p:cNvSpPr/>
          <p:nvPr/>
        </p:nvSpPr>
        <p:spPr>
          <a:xfrm>
            <a:off x="6116479" y="4882753"/>
            <a:ext cx="1636633" cy="204549"/>
          </a:xfrm>
          <a:prstGeom prst="rect">
            <a:avLst/>
          </a:prstGeom>
          <a:noFill/>
          <a:ln/>
        </p:spPr>
        <p:txBody>
          <a:bodyPr wrap="none" lIns="0" tIns="0" rIns="0" bIns="0" rtlCol="0" anchor="t"/>
          <a:lstStyle/>
          <a:p>
            <a:pPr marL="0" indent="0" algn="l">
              <a:lnSpc>
                <a:spcPts val="1600"/>
              </a:lnSpc>
              <a:buNone/>
            </a:pPr>
            <a:r>
              <a:rPr lang="en-US" sz="1250" b="1" dirty="0">
                <a:solidFill>
                  <a:srgbClr val="384653"/>
                </a:solidFill>
                <a:latin typeface="Barlow Bold" pitchFamily="34" charset="0"/>
                <a:ea typeface="Barlow Bold" pitchFamily="34" charset="-122"/>
                <a:cs typeface="Barlow Bold" pitchFamily="34" charset="-120"/>
              </a:rPr>
              <a:t>Diálogo Social</a:t>
            </a:r>
            <a:endParaRPr lang="en-US" sz="1250" dirty="0"/>
          </a:p>
        </p:txBody>
      </p:sp>
      <p:sp>
        <p:nvSpPr>
          <p:cNvPr id="23" name="Text 20"/>
          <p:cNvSpPr/>
          <p:nvPr/>
        </p:nvSpPr>
        <p:spPr>
          <a:xfrm>
            <a:off x="6116479" y="5136237"/>
            <a:ext cx="2398157" cy="329565"/>
          </a:xfrm>
          <a:prstGeom prst="rect">
            <a:avLst/>
          </a:prstGeom>
          <a:noFill/>
          <a:ln/>
        </p:spPr>
        <p:txBody>
          <a:bodyPr wrap="square" lIns="0" tIns="0" rIns="0" bIns="0" rtlCol="0" anchor="t"/>
          <a:lstStyle/>
          <a:p>
            <a:pPr marL="0" indent="0" algn="l">
              <a:lnSpc>
                <a:spcPts val="1250"/>
              </a:lnSpc>
              <a:buNone/>
            </a:pPr>
            <a:r>
              <a:rPr lang="en-US" sz="950" dirty="0">
                <a:solidFill>
                  <a:srgbClr val="384653"/>
                </a:solidFill>
                <a:latin typeface="Montserrat" pitchFamily="34" charset="0"/>
                <a:ea typeface="Montserrat" pitchFamily="34" charset="-122"/>
                <a:cs typeface="Montserrat" pitchFamily="34" charset="-120"/>
              </a:rPr>
              <a:t>Comisión paritaria para interpretación y seguimiento del convenio</a:t>
            </a:r>
            <a:endParaRPr lang="en-US" sz="950" dirty="0"/>
          </a:p>
        </p:txBody>
      </p:sp>
      <p:sp>
        <p:nvSpPr>
          <p:cNvPr id="24" name="Text 21"/>
          <p:cNvSpPr/>
          <p:nvPr/>
        </p:nvSpPr>
        <p:spPr>
          <a:xfrm>
            <a:off x="497443" y="5854303"/>
            <a:ext cx="8149114" cy="164783"/>
          </a:xfrm>
          <a:prstGeom prst="rect">
            <a:avLst/>
          </a:prstGeom>
          <a:noFill/>
          <a:ln/>
        </p:spPr>
        <p:txBody>
          <a:bodyPr wrap="none" lIns="0" tIns="0" rIns="0" bIns="0" rtlCol="0" anchor="t"/>
          <a:lstStyle/>
          <a:p>
            <a:pPr marL="0" indent="0" algn="l">
              <a:lnSpc>
                <a:spcPts val="1250"/>
              </a:lnSpc>
              <a:buNone/>
            </a:pPr>
            <a:endParaRPr lang="en-US" sz="950" dirty="0"/>
          </a:p>
        </p:txBody>
      </p:sp>
      <p:sp>
        <p:nvSpPr>
          <p:cNvPr id="25" name="Text 22"/>
          <p:cNvSpPr/>
          <p:nvPr/>
        </p:nvSpPr>
        <p:spPr>
          <a:xfrm>
            <a:off x="497443" y="6110883"/>
            <a:ext cx="8149114" cy="164783"/>
          </a:xfrm>
          <a:prstGeom prst="rect">
            <a:avLst/>
          </a:prstGeom>
          <a:noFill/>
          <a:ln/>
        </p:spPr>
        <p:txBody>
          <a:bodyPr wrap="none" lIns="0" tIns="0" rIns="0" bIns="0" rtlCol="0" anchor="t"/>
          <a:lstStyle/>
          <a:p>
            <a:pPr marL="0" indent="0" algn="r">
              <a:lnSpc>
                <a:spcPts val="1250"/>
              </a:lnSpc>
              <a:buNone/>
            </a:pPr>
            <a:r>
              <a:rPr lang="en-US" sz="950" dirty="0">
                <a:solidFill>
                  <a:srgbClr val="384653"/>
                </a:solidFill>
                <a:latin typeface="Montserrat" pitchFamily="34" charset="0"/>
                <a:ea typeface="Montserrat" pitchFamily="34" charset="-122"/>
                <a:cs typeface="Montserrat" pitchFamily="34" charset="-120"/>
              </a:rPr>
              <a:t>Página 47</a:t>
            </a:r>
            <a:endParaRPr lang="en-US" sz="9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534597"/>
          </a:xfrm>
          <a:prstGeom prst="rect">
            <a:avLst/>
          </a:prstGeom>
        </p:spPr>
      </p:pic>
      <p:sp>
        <p:nvSpPr>
          <p:cNvPr id="3" name="Text 0"/>
          <p:cNvSpPr/>
          <p:nvPr/>
        </p:nvSpPr>
        <p:spPr>
          <a:xfrm>
            <a:off x="2462093" y="2322671"/>
            <a:ext cx="2461617" cy="307777"/>
          </a:xfrm>
          <a:prstGeom prst="rect">
            <a:avLst/>
          </a:prstGeom>
          <a:noFill/>
          <a:ln/>
        </p:spPr>
        <p:txBody>
          <a:bodyPr wrap="none" lIns="0" tIns="0" rIns="0" bIns="0" rtlCol="0" anchor="t"/>
          <a:lstStyle/>
          <a:p>
            <a:pPr marL="0" indent="0" algn="l">
              <a:lnSpc>
                <a:spcPts val="2400"/>
              </a:lnSpc>
              <a:buNone/>
            </a:pPr>
            <a:r>
              <a:rPr lang="en-US" sz="1900" b="1" dirty="0">
                <a:solidFill>
                  <a:srgbClr val="2E3C4E"/>
                </a:solidFill>
                <a:latin typeface="Barlow Bold" pitchFamily="34" charset="0"/>
                <a:ea typeface="Barlow Bold" pitchFamily="34" charset="-122"/>
                <a:cs typeface="Barlow Bold" pitchFamily="34" charset="-120"/>
              </a:rPr>
              <a:t>Retribución y Empleo</a:t>
            </a:r>
            <a:endParaRPr lang="en-US" sz="1900" dirty="0"/>
          </a:p>
        </p:txBody>
      </p:sp>
      <p:sp>
        <p:nvSpPr>
          <p:cNvPr id="4" name="Text 1"/>
          <p:cNvSpPr/>
          <p:nvPr/>
        </p:nvSpPr>
        <p:spPr>
          <a:xfrm>
            <a:off x="2462093" y="2878098"/>
            <a:ext cx="2609850" cy="309801"/>
          </a:xfrm>
          <a:prstGeom prst="rect">
            <a:avLst/>
          </a:prstGeom>
          <a:noFill/>
          <a:ln/>
        </p:spPr>
        <p:txBody>
          <a:bodyPr wrap="none" lIns="0" tIns="0" rIns="0" bIns="0" rtlCol="0" anchor="t"/>
          <a:lstStyle/>
          <a:p>
            <a:pPr marL="0" indent="0" algn="ctr">
              <a:lnSpc>
                <a:spcPts val="2400"/>
              </a:lnSpc>
              <a:buNone/>
            </a:pPr>
            <a:r>
              <a:rPr lang="en-US" sz="2400" b="1" dirty="0">
                <a:solidFill>
                  <a:srgbClr val="384653"/>
                </a:solidFill>
                <a:latin typeface="Barlow Bold" pitchFamily="34" charset="0"/>
                <a:ea typeface="Barlow Bold" pitchFamily="34" charset="-122"/>
                <a:cs typeface="Barlow Bold" pitchFamily="34" charset="-120"/>
              </a:rPr>
              <a:t>49.795€</a:t>
            </a:r>
            <a:endParaRPr lang="en-US" sz="2400" dirty="0"/>
          </a:p>
        </p:txBody>
      </p:sp>
      <p:sp>
        <p:nvSpPr>
          <p:cNvPr id="5" name="Text 2"/>
          <p:cNvSpPr/>
          <p:nvPr/>
        </p:nvSpPr>
        <p:spPr>
          <a:xfrm>
            <a:off x="2997756" y="3300412"/>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Coste Medio/Persona</a:t>
            </a:r>
            <a:endParaRPr lang="en-US" sz="1200" dirty="0"/>
          </a:p>
        </p:txBody>
      </p:sp>
      <p:sp>
        <p:nvSpPr>
          <p:cNvPr id="6" name="Text 3"/>
          <p:cNvSpPr/>
          <p:nvPr/>
        </p:nvSpPr>
        <p:spPr>
          <a:xfrm>
            <a:off x="5162074" y="2878098"/>
            <a:ext cx="2609850" cy="309801"/>
          </a:xfrm>
          <a:prstGeom prst="rect">
            <a:avLst/>
          </a:prstGeom>
          <a:noFill/>
          <a:ln/>
        </p:spPr>
        <p:txBody>
          <a:bodyPr wrap="none" lIns="0" tIns="0" rIns="0" bIns="0" rtlCol="0" anchor="t"/>
          <a:lstStyle/>
          <a:p>
            <a:pPr marL="0" indent="0" algn="ctr">
              <a:lnSpc>
                <a:spcPts val="2400"/>
              </a:lnSpc>
              <a:buNone/>
            </a:pPr>
            <a:r>
              <a:rPr lang="en-US" sz="2400" b="1" dirty="0">
                <a:solidFill>
                  <a:srgbClr val="384653"/>
                </a:solidFill>
                <a:latin typeface="Barlow Bold" pitchFamily="34" charset="0"/>
                <a:ea typeface="Barlow Bold" pitchFamily="34" charset="-122"/>
                <a:cs typeface="Barlow Bold" pitchFamily="34" charset="-120"/>
              </a:rPr>
              <a:t>28,76€</a:t>
            </a:r>
            <a:endParaRPr lang="en-US" sz="2400" dirty="0"/>
          </a:p>
        </p:txBody>
      </p:sp>
      <p:sp>
        <p:nvSpPr>
          <p:cNvPr id="7" name="Text 4"/>
          <p:cNvSpPr/>
          <p:nvPr/>
        </p:nvSpPr>
        <p:spPr>
          <a:xfrm>
            <a:off x="5538192" y="3300412"/>
            <a:ext cx="1857494"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Coste Medio/Hora/Persona</a:t>
            </a:r>
            <a:endParaRPr lang="en-US" sz="1200" dirty="0"/>
          </a:p>
        </p:txBody>
      </p:sp>
      <p:sp>
        <p:nvSpPr>
          <p:cNvPr id="8" name="Text 5"/>
          <p:cNvSpPr/>
          <p:nvPr/>
        </p:nvSpPr>
        <p:spPr>
          <a:xfrm>
            <a:off x="5162074" y="3564731"/>
            <a:ext cx="2609850" cy="151209"/>
          </a:xfrm>
          <a:prstGeom prst="rect">
            <a:avLst/>
          </a:prstGeom>
          <a:noFill/>
          <a:ln/>
        </p:spPr>
        <p:txBody>
          <a:bodyPr wrap="none" lIns="0" tIns="0" rIns="0" bIns="0" rtlCol="0" anchor="t"/>
          <a:lstStyle/>
          <a:p>
            <a:pPr marL="0" indent="0" algn="ctr">
              <a:lnSpc>
                <a:spcPts val="1150"/>
              </a:lnSpc>
              <a:buNone/>
            </a:pPr>
            <a:endParaRPr lang="en-US" sz="900" dirty="0"/>
          </a:p>
        </p:txBody>
      </p:sp>
      <p:sp>
        <p:nvSpPr>
          <p:cNvPr id="9" name="Text 6"/>
          <p:cNvSpPr/>
          <p:nvPr/>
        </p:nvSpPr>
        <p:spPr>
          <a:xfrm>
            <a:off x="2462093" y="3918585"/>
            <a:ext cx="2609850" cy="309801"/>
          </a:xfrm>
          <a:prstGeom prst="rect">
            <a:avLst/>
          </a:prstGeom>
          <a:noFill/>
          <a:ln/>
        </p:spPr>
        <p:txBody>
          <a:bodyPr wrap="none" lIns="0" tIns="0" rIns="0" bIns="0" rtlCol="0" anchor="t"/>
          <a:lstStyle/>
          <a:p>
            <a:pPr marL="0" indent="0" algn="ctr">
              <a:lnSpc>
                <a:spcPts val="2400"/>
              </a:lnSpc>
              <a:buNone/>
            </a:pPr>
            <a:r>
              <a:rPr lang="en-US" sz="2400" b="1" dirty="0">
                <a:solidFill>
                  <a:srgbClr val="384653"/>
                </a:solidFill>
                <a:latin typeface="Barlow Bold" pitchFamily="34" charset="0"/>
                <a:ea typeface="Barlow Bold" pitchFamily="34" charset="-122"/>
                <a:cs typeface="Barlow Bold" pitchFamily="34" charset="-120"/>
              </a:rPr>
              <a:t>32.073,27€</a:t>
            </a:r>
            <a:endParaRPr lang="en-US" sz="2400" dirty="0"/>
          </a:p>
        </p:txBody>
      </p:sp>
      <p:sp>
        <p:nvSpPr>
          <p:cNvPr id="10" name="Text 7"/>
          <p:cNvSpPr/>
          <p:nvPr/>
        </p:nvSpPr>
        <p:spPr>
          <a:xfrm>
            <a:off x="2997756" y="4340900"/>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Retribución media</a:t>
            </a:r>
            <a:endParaRPr lang="en-US" sz="1200" dirty="0"/>
          </a:p>
        </p:txBody>
      </p:sp>
      <p:sp>
        <p:nvSpPr>
          <p:cNvPr id="11" name="Text 8"/>
          <p:cNvSpPr/>
          <p:nvPr/>
        </p:nvSpPr>
        <p:spPr>
          <a:xfrm>
            <a:off x="2997756" y="4561999"/>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anual hombre</a:t>
            </a:r>
            <a:endParaRPr lang="en-US" sz="1200" dirty="0"/>
          </a:p>
        </p:txBody>
      </p:sp>
      <p:sp>
        <p:nvSpPr>
          <p:cNvPr id="12" name="Text 9"/>
          <p:cNvSpPr/>
          <p:nvPr/>
        </p:nvSpPr>
        <p:spPr>
          <a:xfrm>
            <a:off x="5162074" y="3918585"/>
            <a:ext cx="2609850" cy="309801"/>
          </a:xfrm>
          <a:prstGeom prst="rect">
            <a:avLst/>
          </a:prstGeom>
          <a:noFill/>
          <a:ln/>
        </p:spPr>
        <p:txBody>
          <a:bodyPr wrap="none" lIns="0" tIns="0" rIns="0" bIns="0" rtlCol="0" anchor="t"/>
          <a:lstStyle/>
          <a:p>
            <a:pPr marL="0" indent="0" algn="ctr">
              <a:lnSpc>
                <a:spcPts val="2400"/>
              </a:lnSpc>
              <a:buNone/>
            </a:pPr>
            <a:r>
              <a:rPr lang="en-US" sz="2400" b="1" dirty="0">
                <a:solidFill>
                  <a:srgbClr val="384653"/>
                </a:solidFill>
                <a:latin typeface="Barlow Bold" pitchFamily="34" charset="0"/>
                <a:ea typeface="Barlow Bold" pitchFamily="34" charset="-122"/>
                <a:cs typeface="Barlow Bold" pitchFamily="34" charset="-120"/>
              </a:rPr>
              <a:t>38.254,43€</a:t>
            </a:r>
            <a:endParaRPr lang="en-US" sz="2400" dirty="0"/>
          </a:p>
        </p:txBody>
      </p:sp>
      <p:sp>
        <p:nvSpPr>
          <p:cNvPr id="13" name="Text 10"/>
          <p:cNvSpPr/>
          <p:nvPr/>
        </p:nvSpPr>
        <p:spPr>
          <a:xfrm>
            <a:off x="5697736" y="4340900"/>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Retribución media</a:t>
            </a:r>
            <a:endParaRPr lang="en-US" sz="1200" dirty="0"/>
          </a:p>
        </p:txBody>
      </p:sp>
      <p:sp>
        <p:nvSpPr>
          <p:cNvPr id="14" name="Text 11"/>
          <p:cNvSpPr/>
          <p:nvPr/>
        </p:nvSpPr>
        <p:spPr>
          <a:xfrm>
            <a:off x="5697736" y="4561999"/>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anual mujeres</a:t>
            </a:r>
            <a:endParaRPr lang="en-US" sz="1200" dirty="0"/>
          </a:p>
        </p:txBody>
      </p:sp>
      <p:sp>
        <p:nvSpPr>
          <p:cNvPr id="15" name="Text 12"/>
          <p:cNvSpPr/>
          <p:nvPr/>
        </p:nvSpPr>
        <p:spPr>
          <a:xfrm>
            <a:off x="2462093" y="4956929"/>
            <a:ext cx="2609850" cy="309801"/>
          </a:xfrm>
          <a:prstGeom prst="rect">
            <a:avLst/>
          </a:prstGeom>
          <a:noFill/>
          <a:ln/>
        </p:spPr>
        <p:txBody>
          <a:bodyPr wrap="none" lIns="0" tIns="0" rIns="0" bIns="0" rtlCol="0" anchor="t"/>
          <a:lstStyle/>
          <a:p>
            <a:pPr marL="0" indent="0" algn="ctr">
              <a:lnSpc>
                <a:spcPts val="2400"/>
              </a:lnSpc>
              <a:buNone/>
            </a:pPr>
            <a:r>
              <a:rPr lang="en-US" sz="2400" b="1" dirty="0">
                <a:solidFill>
                  <a:srgbClr val="384653"/>
                </a:solidFill>
                <a:latin typeface="Barlow Bold" pitchFamily="34" charset="0"/>
                <a:ea typeface="Barlow Bold" pitchFamily="34" charset="-122"/>
                <a:cs typeface="Barlow Bold" pitchFamily="34" charset="-120"/>
              </a:rPr>
              <a:t>18,56€</a:t>
            </a:r>
            <a:endParaRPr lang="en-US" sz="2400" dirty="0"/>
          </a:p>
        </p:txBody>
      </p:sp>
      <p:sp>
        <p:nvSpPr>
          <p:cNvPr id="16" name="Text 13"/>
          <p:cNvSpPr/>
          <p:nvPr/>
        </p:nvSpPr>
        <p:spPr>
          <a:xfrm>
            <a:off x="2997756" y="5379244"/>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Retribución media</a:t>
            </a:r>
            <a:endParaRPr lang="en-US" sz="1200" dirty="0"/>
          </a:p>
        </p:txBody>
      </p:sp>
      <p:sp>
        <p:nvSpPr>
          <p:cNvPr id="17" name="Text 14"/>
          <p:cNvSpPr/>
          <p:nvPr/>
        </p:nvSpPr>
        <p:spPr>
          <a:xfrm>
            <a:off x="2997756" y="5600343"/>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hora hombres</a:t>
            </a:r>
            <a:endParaRPr lang="en-US" sz="1200" dirty="0"/>
          </a:p>
        </p:txBody>
      </p:sp>
      <p:sp>
        <p:nvSpPr>
          <p:cNvPr id="18" name="Text 15"/>
          <p:cNvSpPr/>
          <p:nvPr/>
        </p:nvSpPr>
        <p:spPr>
          <a:xfrm>
            <a:off x="2462093" y="5864662"/>
            <a:ext cx="2609850" cy="151209"/>
          </a:xfrm>
          <a:prstGeom prst="rect">
            <a:avLst/>
          </a:prstGeom>
          <a:noFill/>
          <a:ln/>
        </p:spPr>
        <p:txBody>
          <a:bodyPr wrap="none" lIns="0" tIns="0" rIns="0" bIns="0" rtlCol="0" anchor="t"/>
          <a:lstStyle/>
          <a:p>
            <a:pPr marL="0" indent="0" algn="ctr">
              <a:lnSpc>
                <a:spcPts val="1150"/>
              </a:lnSpc>
              <a:buNone/>
            </a:pPr>
            <a:endParaRPr lang="en-US" sz="900" dirty="0"/>
          </a:p>
        </p:txBody>
      </p:sp>
      <p:sp>
        <p:nvSpPr>
          <p:cNvPr id="19" name="Text 16"/>
          <p:cNvSpPr/>
          <p:nvPr/>
        </p:nvSpPr>
        <p:spPr>
          <a:xfrm>
            <a:off x="5162074" y="4956929"/>
            <a:ext cx="2609850" cy="309801"/>
          </a:xfrm>
          <a:prstGeom prst="rect">
            <a:avLst/>
          </a:prstGeom>
          <a:noFill/>
          <a:ln/>
        </p:spPr>
        <p:txBody>
          <a:bodyPr wrap="none" lIns="0" tIns="0" rIns="0" bIns="0" rtlCol="0" anchor="t"/>
          <a:lstStyle/>
          <a:p>
            <a:pPr marL="0" indent="0" algn="ctr">
              <a:lnSpc>
                <a:spcPts val="2400"/>
              </a:lnSpc>
              <a:buNone/>
            </a:pPr>
            <a:r>
              <a:rPr lang="en-US" sz="2400" b="1" dirty="0">
                <a:solidFill>
                  <a:srgbClr val="384653"/>
                </a:solidFill>
                <a:latin typeface="Barlow Bold" pitchFamily="34" charset="0"/>
                <a:ea typeface="Barlow Bold" pitchFamily="34" charset="-122"/>
                <a:cs typeface="Barlow Bold" pitchFamily="34" charset="-120"/>
              </a:rPr>
              <a:t>22,13€</a:t>
            </a:r>
            <a:endParaRPr lang="en-US" sz="2400" dirty="0"/>
          </a:p>
        </p:txBody>
      </p:sp>
      <p:sp>
        <p:nvSpPr>
          <p:cNvPr id="20" name="Text 17"/>
          <p:cNvSpPr/>
          <p:nvPr/>
        </p:nvSpPr>
        <p:spPr>
          <a:xfrm>
            <a:off x="5697736" y="5379244"/>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Retribución media</a:t>
            </a:r>
            <a:endParaRPr lang="en-US" sz="1200" dirty="0"/>
          </a:p>
        </p:txBody>
      </p:sp>
      <p:sp>
        <p:nvSpPr>
          <p:cNvPr id="21" name="Text 18"/>
          <p:cNvSpPr/>
          <p:nvPr/>
        </p:nvSpPr>
        <p:spPr>
          <a:xfrm>
            <a:off x="5697736" y="5600343"/>
            <a:ext cx="1538526" cy="192286"/>
          </a:xfrm>
          <a:prstGeom prst="rect">
            <a:avLst/>
          </a:prstGeom>
          <a:noFill/>
          <a:ln/>
        </p:spPr>
        <p:txBody>
          <a:bodyPr wrap="none" lIns="0" tIns="0" rIns="0" bIns="0" rtlCol="0" anchor="t"/>
          <a:lstStyle/>
          <a:p>
            <a:pPr marL="0" indent="0" algn="ctr">
              <a:lnSpc>
                <a:spcPts val="1500"/>
              </a:lnSpc>
              <a:buNone/>
            </a:pPr>
            <a:r>
              <a:rPr lang="en-US" sz="1200" b="1" dirty="0">
                <a:solidFill>
                  <a:srgbClr val="384653"/>
                </a:solidFill>
                <a:latin typeface="Barlow Bold" pitchFamily="34" charset="0"/>
                <a:ea typeface="Barlow Bold" pitchFamily="34" charset="-122"/>
                <a:cs typeface="Barlow Bold" pitchFamily="34" charset="-120"/>
              </a:rPr>
              <a:t>hora mujeres</a:t>
            </a:r>
            <a:endParaRPr lang="en-US" sz="1200" dirty="0"/>
          </a:p>
        </p:txBody>
      </p:sp>
      <p:sp>
        <p:nvSpPr>
          <p:cNvPr id="22" name="Text 19"/>
          <p:cNvSpPr/>
          <p:nvPr/>
        </p:nvSpPr>
        <p:spPr>
          <a:xfrm>
            <a:off x="5162074" y="5864662"/>
            <a:ext cx="2609850" cy="151209"/>
          </a:xfrm>
          <a:prstGeom prst="rect">
            <a:avLst/>
          </a:prstGeom>
          <a:noFill/>
          <a:ln/>
        </p:spPr>
        <p:txBody>
          <a:bodyPr wrap="none" lIns="0" tIns="0" rIns="0" bIns="0" rtlCol="0" anchor="t"/>
          <a:lstStyle/>
          <a:p>
            <a:pPr marL="0" indent="0" algn="ctr">
              <a:lnSpc>
                <a:spcPts val="1150"/>
              </a:lnSpc>
              <a:buNone/>
            </a:pPr>
            <a:endParaRPr lang="en-US" sz="900" dirty="0"/>
          </a:p>
        </p:txBody>
      </p:sp>
      <p:sp>
        <p:nvSpPr>
          <p:cNvPr id="23" name="Text 20"/>
          <p:cNvSpPr/>
          <p:nvPr/>
        </p:nvSpPr>
        <p:spPr>
          <a:xfrm>
            <a:off x="8064818" y="2803446"/>
            <a:ext cx="4110871" cy="90725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PLASTIGAUR promueve un empleo de calidad, basado en la estabilidad contractual y en una estructura retributiva alineada con las responsabilidades y funciones desempeñadas. A cierre del ejercicio 2024, la práctica totalidad de la plantilla cuenta con contrato indefinido, lo que refuerza la estabilidad laboral y la continuidad profesional.</a:t>
            </a:r>
            <a:endParaRPr lang="en-US" sz="900" dirty="0"/>
          </a:p>
        </p:txBody>
      </p:sp>
      <p:sp>
        <p:nvSpPr>
          <p:cNvPr id="24" name="Text 21"/>
          <p:cNvSpPr/>
          <p:nvPr/>
        </p:nvSpPr>
        <p:spPr>
          <a:xfrm>
            <a:off x="8064818" y="3775591"/>
            <a:ext cx="4110871" cy="756047"/>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Acorde a las cuentas anuales auditadas, el coste de personal de 2024 ascendió a 7..754.059€. Tomando como referencia la jornada anual de 1728 horas establecida por convenio, resulta un coste medio de persona empleada de 49.795€ y de 28,76€ coste medio hora/persona empleada.</a:t>
            </a:r>
            <a:endParaRPr lang="en-US" sz="900" dirty="0"/>
          </a:p>
        </p:txBody>
      </p:sp>
      <p:sp>
        <p:nvSpPr>
          <p:cNvPr id="25" name="Text 22"/>
          <p:cNvSpPr/>
          <p:nvPr/>
        </p:nvSpPr>
        <p:spPr>
          <a:xfrm>
            <a:off x="8064818" y="4596527"/>
            <a:ext cx="4110871" cy="756047"/>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La política de retribución de PLASTIGAUR asegura la equidad salarial entre géneros, basada en la valoración de puestos de trabajo y el desempeño individual, eliminando brechas salariales injustificadas. Realizamos revisiones periódicas para garantizar la igualdad de oportunidades y remuneración.</a:t>
            </a:r>
            <a:endParaRPr lang="en-US" sz="900" dirty="0"/>
          </a:p>
        </p:txBody>
      </p:sp>
      <p:sp>
        <p:nvSpPr>
          <p:cNvPr id="26" name="Text 23"/>
          <p:cNvSpPr/>
          <p:nvPr/>
        </p:nvSpPr>
        <p:spPr>
          <a:xfrm>
            <a:off x="2462093" y="6178034"/>
            <a:ext cx="9706094" cy="151209"/>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El análisis retributivo, </a:t>
            </a:r>
            <a:r>
              <a:rPr lang="en-US" sz="900" b="1" dirty="0">
                <a:solidFill>
                  <a:srgbClr val="384653"/>
                </a:solidFill>
                <a:latin typeface="Montserrat" pitchFamily="34" charset="0"/>
                <a:ea typeface="Montserrat" pitchFamily="34" charset="-122"/>
                <a:cs typeface="Montserrat" pitchFamily="34" charset="-120"/>
              </a:rPr>
              <a:t>no presenta una diferencia salarial por razón de sexo dentro de una misma categoría profesional.</a:t>
            </a:r>
            <a:endParaRPr lang="en-US" sz="900" dirty="0"/>
          </a:p>
        </p:txBody>
      </p:sp>
      <p:sp>
        <p:nvSpPr>
          <p:cNvPr id="27" name="Text 24"/>
          <p:cNvSpPr/>
          <p:nvPr/>
        </p:nvSpPr>
        <p:spPr>
          <a:xfrm>
            <a:off x="2462093" y="6410325"/>
            <a:ext cx="9706094" cy="756047"/>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La mayor retribución media de mujeres respecto de hombres resulta de la </a:t>
            </a:r>
            <a:r>
              <a:rPr lang="en-US" sz="900" i="1" dirty="0">
                <a:solidFill>
                  <a:srgbClr val="384653"/>
                </a:solidFill>
                <a:latin typeface="Montserrat" pitchFamily="34" charset="0"/>
                <a:ea typeface="Montserrat" pitchFamily="34" charset="-122"/>
                <a:cs typeface="Montserrat" pitchFamily="34" charset="-120"/>
              </a:rPr>
              <a:t>sobrerrepresentación de las mujeres en categorías profesionales de mayor cualificación y responsabilidad </a:t>
            </a:r>
            <a:r>
              <a:rPr lang="en-US" sz="900" dirty="0">
                <a:solidFill>
                  <a:srgbClr val="384653"/>
                </a:solidFill>
                <a:latin typeface="Montserrat" pitchFamily="34" charset="0"/>
                <a:ea typeface="Montserrat" pitchFamily="34" charset="-122"/>
                <a:cs typeface="Montserrat" pitchFamily="34" charset="-120"/>
              </a:rPr>
              <a:t>(administración técnica, gestión, funciones de soporte cualificado y parte del equipo directivo), respecto de los hombres que se concentran mayoritariamente los puestos operativos y productivos, más numerosos pero con una retribución media inferior. El tamaño del colectivo de mujeres (22 frente a 155), hace que la </a:t>
            </a:r>
            <a:r>
              <a:rPr lang="en-US" sz="900" i="1" dirty="0">
                <a:solidFill>
                  <a:srgbClr val="384653"/>
                </a:solidFill>
                <a:latin typeface="Montserrat" pitchFamily="34" charset="0"/>
                <a:ea typeface="Montserrat" pitchFamily="34" charset="-122"/>
                <a:cs typeface="Montserrat" pitchFamily="34" charset="-120"/>
              </a:rPr>
              <a:t>media es más sensible a la presencia de salarios medios-altos. En cambio, la media de hombres se “diluye” al incluir muchos salarios de categorías operativas.</a:t>
            </a:r>
            <a:endParaRPr lang="en-US" sz="900" dirty="0"/>
          </a:p>
        </p:txBody>
      </p:sp>
      <p:sp>
        <p:nvSpPr>
          <p:cNvPr id="28" name="Text 25"/>
          <p:cNvSpPr/>
          <p:nvPr/>
        </p:nvSpPr>
        <p:spPr>
          <a:xfrm>
            <a:off x="2462093" y="7247453"/>
            <a:ext cx="9706094" cy="120968"/>
          </a:xfrm>
          <a:prstGeom prst="rect">
            <a:avLst/>
          </a:prstGeom>
          <a:noFill/>
          <a:ln/>
        </p:spPr>
        <p:txBody>
          <a:bodyPr wrap="none" lIns="0" tIns="0" rIns="0" bIns="0" rtlCol="0" anchor="t"/>
          <a:lstStyle/>
          <a:p>
            <a:pPr marL="0" indent="0" algn="r">
              <a:lnSpc>
                <a:spcPts val="950"/>
              </a:lnSpc>
              <a:buNone/>
            </a:pPr>
            <a:r>
              <a:rPr lang="en-US" sz="700" dirty="0">
                <a:solidFill>
                  <a:srgbClr val="384653"/>
                </a:solidFill>
                <a:latin typeface="Montserrat" pitchFamily="34" charset="0"/>
                <a:ea typeface="Montserrat" pitchFamily="34" charset="-122"/>
                <a:cs typeface="Montserrat" pitchFamily="34" charset="-120"/>
              </a:rPr>
              <a:t>Página 48</a:t>
            </a:r>
            <a:endParaRPr lang="en-US" sz="7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534829" y="1298734"/>
            <a:ext cx="5786914" cy="351949"/>
          </a:xfrm>
          <a:prstGeom prst="rect">
            <a:avLst/>
          </a:prstGeom>
          <a:noFill/>
          <a:ln/>
        </p:spPr>
        <p:txBody>
          <a:bodyPr wrap="none" lIns="0" tIns="0" rIns="0" bIns="0" rtlCol="0" anchor="t"/>
          <a:lstStyle/>
          <a:p>
            <a:pPr marL="0" indent="0" algn="l">
              <a:lnSpc>
                <a:spcPts val="2750"/>
              </a:lnSpc>
              <a:buNone/>
            </a:pPr>
            <a:r>
              <a:rPr lang="en-US" sz="2200" b="1" dirty="0">
                <a:solidFill>
                  <a:srgbClr val="2E3C4E"/>
                </a:solidFill>
                <a:latin typeface="Barlow Bold" pitchFamily="34" charset="0"/>
                <a:ea typeface="Barlow Bold" pitchFamily="34" charset="-122"/>
                <a:cs typeface="Barlow Bold" pitchFamily="34" charset="-120"/>
              </a:rPr>
              <a:t>Igualdad de oportunidades y no discriminación</a:t>
            </a:r>
            <a:endParaRPr lang="en-US" sz="2200" dirty="0"/>
          </a:p>
        </p:txBody>
      </p:sp>
      <p:sp>
        <p:nvSpPr>
          <p:cNvPr id="4" name="Text 1"/>
          <p:cNvSpPr/>
          <p:nvPr/>
        </p:nvSpPr>
        <p:spPr>
          <a:xfrm>
            <a:off x="534829" y="1792129"/>
            <a:ext cx="9903143" cy="912019"/>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PLASTIGAUR mantiene un compromiso explícito con la igualdad de oportunidades y la no discriminación en el acceso al empleo, la promoción interna, la formación y las condiciones de trabajo. Así, se integra la igualdad y la no discriminación en la gestión de personas, mediante un </a:t>
            </a:r>
            <a:r>
              <a:rPr lang="en-US" sz="1050" b="1" dirty="0">
                <a:solidFill>
                  <a:srgbClr val="384653"/>
                </a:solidFill>
                <a:latin typeface="Montserrat" pitchFamily="34" charset="0"/>
                <a:ea typeface="Montserrat" pitchFamily="34" charset="-122"/>
                <a:cs typeface="Montserrat" pitchFamily="34" charset="-120"/>
              </a:rPr>
              <a:t>Plan de Igualdad</a:t>
            </a:r>
            <a:r>
              <a:rPr lang="en-US" sz="1050" dirty="0">
                <a:solidFill>
                  <a:srgbClr val="384653"/>
                </a:solidFill>
                <a:latin typeface="Montserrat" pitchFamily="34" charset="0"/>
                <a:ea typeface="Montserrat" pitchFamily="34" charset="-122"/>
                <a:cs typeface="Montserrat" pitchFamily="34" charset="-120"/>
              </a:rPr>
              <a:t> (aprobado por la representación de los trabajadores y actualizado en 2024) y medidas asociadas, que forman parte del sistema de gestión y del marco de conducta empresarial responsable. La integración de la igualdad en aspectos específicos de derechos humanos se desarrolla en el apartado 5.5.</a:t>
            </a:r>
            <a:endParaRPr lang="en-US" sz="1050" dirty="0"/>
          </a:p>
        </p:txBody>
      </p:sp>
      <p:sp>
        <p:nvSpPr>
          <p:cNvPr id="5" name="Shape 2"/>
          <p:cNvSpPr/>
          <p:nvPr/>
        </p:nvSpPr>
        <p:spPr>
          <a:xfrm>
            <a:off x="534829" y="3010733"/>
            <a:ext cx="3238143" cy="1124545"/>
          </a:xfrm>
          <a:prstGeom prst="roundRect">
            <a:avLst>
              <a:gd name="adj" fmla="val 6505"/>
            </a:avLst>
          </a:prstGeom>
          <a:solidFill>
            <a:srgbClr val="FFFFFF"/>
          </a:solidFill>
          <a:ln/>
        </p:spPr>
        <p:txBody>
          <a:bodyPr/>
          <a:lstStyle/>
          <a:p>
            <a:endParaRPr lang="es-ES"/>
          </a:p>
        </p:txBody>
      </p:sp>
      <p:pic>
        <p:nvPicPr>
          <p:cNvPr id="6" name="Image 1" descr="preencoded.png"/>
          <p:cNvPicPr>
            <a:picLocks noChangeAspect="1"/>
          </p:cNvPicPr>
          <p:nvPr/>
        </p:nvPicPr>
        <p:blipFill>
          <a:blip r:embed="rId4"/>
          <a:stretch>
            <a:fillRect/>
          </a:stretch>
        </p:blipFill>
        <p:spPr>
          <a:xfrm>
            <a:off x="534829" y="2995493"/>
            <a:ext cx="3238143" cy="60960"/>
          </a:xfrm>
          <a:prstGeom prst="rect">
            <a:avLst/>
          </a:prstGeom>
        </p:spPr>
      </p:pic>
      <p:pic>
        <p:nvPicPr>
          <p:cNvPr id="7" name="Image 2" descr="preencoded.png"/>
          <p:cNvPicPr>
            <a:picLocks noChangeAspect="1"/>
          </p:cNvPicPr>
          <p:nvPr/>
        </p:nvPicPr>
        <p:blipFill>
          <a:blip r:embed="rId5"/>
          <a:stretch>
            <a:fillRect/>
          </a:stretch>
        </p:blipFill>
        <p:spPr>
          <a:xfrm>
            <a:off x="1953280" y="2810232"/>
            <a:ext cx="401122" cy="401122"/>
          </a:xfrm>
          <a:prstGeom prst="rect">
            <a:avLst/>
          </a:prstGeom>
        </p:spPr>
      </p:pic>
      <p:pic>
        <p:nvPicPr>
          <p:cNvPr id="8"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3652" y="2930485"/>
            <a:ext cx="160377" cy="160377"/>
          </a:xfrm>
          <a:prstGeom prst="rect">
            <a:avLst/>
          </a:prstGeom>
        </p:spPr>
      </p:pic>
      <p:sp>
        <p:nvSpPr>
          <p:cNvPr id="9" name="Text 3"/>
          <p:cNvSpPr/>
          <p:nvPr/>
        </p:nvSpPr>
        <p:spPr>
          <a:xfrm>
            <a:off x="683776" y="3345061"/>
            <a:ext cx="1759625" cy="219908"/>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Reclutamiento</a:t>
            </a:r>
            <a:endParaRPr lang="en-US" sz="1350" dirty="0"/>
          </a:p>
        </p:txBody>
      </p:sp>
      <p:sp>
        <p:nvSpPr>
          <p:cNvPr id="10" name="Text 4"/>
          <p:cNvSpPr/>
          <p:nvPr/>
        </p:nvSpPr>
        <p:spPr>
          <a:xfrm>
            <a:off x="683776" y="3621524"/>
            <a:ext cx="2940248" cy="364808"/>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Procesos inclusivos para el acceso al empleo.</a:t>
            </a:r>
            <a:endParaRPr lang="en-US" sz="1050" dirty="0"/>
          </a:p>
        </p:txBody>
      </p:sp>
      <p:sp>
        <p:nvSpPr>
          <p:cNvPr id="11" name="Shape 5"/>
          <p:cNvSpPr/>
          <p:nvPr/>
        </p:nvSpPr>
        <p:spPr>
          <a:xfrm>
            <a:off x="3867269" y="3010733"/>
            <a:ext cx="3238143" cy="1124545"/>
          </a:xfrm>
          <a:prstGeom prst="roundRect">
            <a:avLst>
              <a:gd name="adj" fmla="val 6505"/>
            </a:avLst>
          </a:prstGeom>
          <a:solidFill>
            <a:srgbClr val="FFFFFF"/>
          </a:solidFill>
          <a:ln/>
        </p:spPr>
        <p:txBody>
          <a:bodyPr/>
          <a:lstStyle/>
          <a:p>
            <a:endParaRPr lang="es-ES"/>
          </a:p>
        </p:txBody>
      </p:sp>
      <p:pic>
        <p:nvPicPr>
          <p:cNvPr id="12" name="Image 4" descr="preencoded.png"/>
          <p:cNvPicPr>
            <a:picLocks noChangeAspect="1"/>
          </p:cNvPicPr>
          <p:nvPr/>
        </p:nvPicPr>
        <p:blipFill>
          <a:blip r:embed="rId4"/>
          <a:stretch>
            <a:fillRect/>
          </a:stretch>
        </p:blipFill>
        <p:spPr>
          <a:xfrm>
            <a:off x="3867269" y="2995493"/>
            <a:ext cx="3238143" cy="60960"/>
          </a:xfrm>
          <a:prstGeom prst="rect">
            <a:avLst/>
          </a:prstGeom>
        </p:spPr>
      </p:pic>
      <p:pic>
        <p:nvPicPr>
          <p:cNvPr id="13" name="Image 5" descr="preencoded.png"/>
          <p:cNvPicPr>
            <a:picLocks noChangeAspect="1"/>
          </p:cNvPicPr>
          <p:nvPr/>
        </p:nvPicPr>
        <p:blipFill>
          <a:blip r:embed="rId5"/>
          <a:stretch>
            <a:fillRect/>
          </a:stretch>
        </p:blipFill>
        <p:spPr>
          <a:xfrm>
            <a:off x="5285720" y="2810232"/>
            <a:ext cx="401122" cy="401122"/>
          </a:xfrm>
          <a:prstGeom prst="rect">
            <a:avLst/>
          </a:prstGeom>
        </p:spPr>
      </p:pic>
      <p:pic>
        <p:nvPicPr>
          <p:cNvPr id="14" name="Image 6"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06092" y="2930485"/>
            <a:ext cx="160377" cy="160377"/>
          </a:xfrm>
          <a:prstGeom prst="rect">
            <a:avLst/>
          </a:prstGeom>
        </p:spPr>
      </p:pic>
      <p:sp>
        <p:nvSpPr>
          <p:cNvPr id="15" name="Text 6"/>
          <p:cNvSpPr/>
          <p:nvPr/>
        </p:nvSpPr>
        <p:spPr>
          <a:xfrm>
            <a:off x="4016216" y="3345061"/>
            <a:ext cx="1759625" cy="219908"/>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Promoción Interna</a:t>
            </a:r>
            <a:endParaRPr lang="en-US" sz="1350" dirty="0"/>
          </a:p>
        </p:txBody>
      </p:sp>
      <p:sp>
        <p:nvSpPr>
          <p:cNvPr id="16" name="Text 7"/>
          <p:cNvSpPr/>
          <p:nvPr/>
        </p:nvSpPr>
        <p:spPr>
          <a:xfrm>
            <a:off x="4016216" y="3621524"/>
            <a:ext cx="2940248" cy="364808"/>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Garantía de igualdad en el desarrollo profesional.</a:t>
            </a:r>
            <a:endParaRPr lang="en-US" sz="1050" dirty="0"/>
          </a:p>
        </p:txBody>
      </p:sp>
      <p:sp>
        <p:nvSpPr>
          <p:cNvPr id="17" name="Shape 8"/>
          <p:cNvSpPr/>
          <p:nvPr/>
        </p:nvSpPr>
        <p:spPr>
          <a:xfrm>
            <a:off x="7199709" y="3010733"/>
            <a:ext cx="3238262" cy="1124545"/>
          </a:xfrm>
          <a:prstGeom prst="roundRect">
            <a:avLst>
              <a:gd name="adj" fmla="val 6505"/>
            </a:avLst>
          </a:prstGeom>
          <a:solidFill>
            <a:srgbClr val="FFFFFF"/>
          </a:solidFill>
          <a:ln/>
        </p:spPr>
        <p:txBody>
          <a:bodyPr/>
          <a:lstStyle/>
          <a:p>
            <a:endParaRPr lang="es-ES"/>
          </a:p>
        </p:txBody>
      </p:sp>
      <p:pic>
        <p:nvPicPr>
          <p:cNvPr id="18" name="Image 7" descr="preencoded.png"/>
          <p:cNvPicPr>
            <a:picLocks noChangeAspect="1"/>
          </p:cNvPicPr>
          <p:nvPr/>
        </p:nvPicPr>
        <p:blipFill>
          <a:blip r:embed="rId4"/>
          <a:stretch>
            <a:fillRect/>
          </a:stretch>
        </p:blipFill>
        <p:spPr>
          <a:xfrm>
            <a:off x="7199709" y="2995493"/>
            <a:ext cx="3238262" cy="60960"/>
          </a:xfrm>
          <a:prstGeom prst="rect">
            <a:avLst/>
          </a:prstGeom>
        </p:spPr>
      </p:pic>
      <p:pic>
        <p:nvPicPr>
          <p:cNvPr id="19" name="Image 8" descr="preencoded.png"/>
          <p:cNvPicPr>
            <a:picLocks noChangeAspect="1"/>
          </p:cNvPicPr>
          <p:nvPr/>
        </p:nvPicPr>
        <p:blipFill>
          <a:blip r:embed="rId5"/>
          <a:stretch>
            <a:fillRect/>
          </a:stretch>
        </p:blipFill>
        <p:spPr>
          <a:xfrm>
            <a:off x="8618280" y="2810232"/>
            <a:ext cx="401122" cy="401122"/>
          </a:xfrm>
          <a:prstGeom prst="rect">
            <a:avLst/>
          </a:prstGeom>
        </p:spPr>
      </p:pic>
      <p:pic>
        <p:nvPicPr>
          <p:cNvPr id="20" name="Image 9"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38652" y="2930485"/>
            <a:ext cx="160377" cy="160377"/>
          </a:xfrm>
          <a:prstGeom prst="rect">
            <a:avLst/>
          </a:prstGeom>
        </p:spPr>
      </p:pic>
      <p:sp>
        <p:nvSpPr>
          <p:cNvPr id="21" name="Text 9"/>
          <p:cNvSpPr/>
          <p:nvPr/>
        </p:nvSpPr>
        <p:spPr>
          <a:xfrm>
            <a:off x="7348657" y="3345061"/>
            <a:ext cx="1759625" cy="219908"/>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Formación</a:t>
            </a:r>
            <a:endParaRPr lang="en-US" sz="1350" dirty="0"/>
          </a:p>
        </p:txBody>
      </p:sp>
      <p:sp>
        <p:nvSpPr>
          <p:cNvPr id="22" name="Text 10"/>
          <p:cNvSpPr/>
          <p:nvPr/>
        </p:nvSpPr>
        <p:spPr>
          <a:xfrm>
            <a:off x="7348657" y="3621524"/>
            <a:ext cx="2940368" cy="364808"/>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Acceso equitativo a programas de capacitación.</a:t>
            </a:r>
            <a:endParaRPr lang="en-US" sz="1050" dirty="0"/>
          </a:p>
        </p:txBody>
      </p:sp>
      <p:sp>
        <p:nvSpPr>
          <p:cNvPr id="23" name="Shape 11"/>
          <p:cNvSpPr/>
          <p:nvPr/>
        </p:nvSpPr>
        <p:spPr>
          <a:xfrm>
            <a:off x="534829" y="4430078"/>
            <a:ext cx="3238143" cy="1124545"/>
          </a:xfrm>
          <a:prstGeom prst="roundRect">
            <a:avLst>
              <a:gd name="adj" fmla="val 6505"/>
            </a:avLst>
          </a:prstGeom>
          <a:solidFill>
            <a:srgbClr val="FFFFFF"/>
          </a:solidFill>
          <a:ln/>
        </p:spPr>
        <p:txBody>
          <a:bodyPr/>
          <a:lstStyle/>
          <a:p>
            <a:endParaRPr lang="es-ES"/>
          </a:p>
        </p:txBody>
      </p:sp>
      <p:pic>
        <p:nvPicPr>
          <p:cNvPr id="24" name="Image 10" descr="preencoded.png"/>
          <p:cNvPicPr>
            <a:picLocks noChangeAspect="1"/>
          </p:cNvPicPr>
          <p:nvPr/>
        </p:nvPicPr>
        <p:blipFill>
          <a:blip r:embed="rId4"/>
          <a:stretch>
            <a:fillRect/>
          </a:stretch>
        </p:blipFill>
        <p:spPr>
          <a:xfrm>
            <a:off x="534829" y="4414838"/>
            <a:ext cx="3238143" cy="60960"/>
          </a:xfrm>
          <a:prstGeom prst="rect">
            <a:avLst/>
          </a:prstGeom>
        </p:spPr>
      </p:pic>
      <p:pic>
        <p:nvPicPr>
          <p:cNvPr id="25" name="Image 11" descr="preencoded.png"/>
          <p:cNvPicPr>
            <a:picLocks noChangeAspect="1"/>
          </p:cNvPicPr>
          <p:nvPr/>
        </p:nvPicPr>
        <p:blipFill>
          <a:blip r:embed="rId5"/>
          <a:stretch>
            <a:fillRect/>
          </a:stretch>
        </p:blipFill>
        <p:spPr>
          <a:xfrm>
            <a:off x="1953280" y="4229576"/>
            <a:ext cx="401122" cy="401122"/>
          </a:xfrm>
          <a:prstGeom prst="rect">
            <a:avLst/>
          </a:prstGeom>
        </p:spPr>
      </p:pic>
      <p:pic>
        <p:nvPicPr>
          <p:cNvPr id="26" name="Image 12"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73652" y="4349829"/>
            <a:ext cx="160377" cy="160377"/>
          </a:xfrm>
          <a:prstGeom prst="rect">
            <a:avLst/>
          </a:prstGeom>
        </p:spPr>
      </p:pic>
      <p:sp>
        <p:nvSpPr>
          <p:cNvPr id="27" name="Text 12"/>
          <p:cNvSpPr/>
          <p:nvPr/>
        </p:nvSpPr>
        <p:spPr>
          <a:xfrm>
            <a:off x="683776" y="4764405"/>
            <a:ext cx="1759625" cy="219908"/>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Retribución</a:t>
            </a:r>
            <a:endParaRPr lang="en-US" sz="1350" dirty="0"/>
          </a:p>
        </p:txBody>
      </p:sp>
      <p:sp>
        <p:nvSpPr>
          <p:cNvPr id="28" name="Text 13"/>
          <p:cNvSpPr/>
          <p:nvPr/>
        </p:nvSpPr>
        <p:spPr>
          <a:xfrm>
            <a:off x="683776" y="5040868"/>
            <a:ext cx="2940248" cy="364808"/>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Salarios justos y sin discriminación de género.</a:t>
            </a:r>
            <a:endParaRPr lang="en-US" sz="1050" dirty="0"/>
          </a:p>
        </p:txBody>
      </p:sp>
      <p:sp>
        <p:nvSpPr>
          <p:cNvPr id="29" name="Shape 14"/>
          <p:cNvSpPr/>
          <p:nvPr/>
        </p:nvSpPr>
        <p:spPr>
          <a:xfrm>
            <a:off x="3867269" y="4430078"/>
            <a:ext cx="3238143" cy="1124545"/>
          </a:xfrm>
          <a:prstGeom prst="roundRect">
            <a:avLst>
              <a:gd name="adj" fmla="val 6505"/>
            </a:avLst>
          </a:prstGeom>
          <a:solidFill>
            <a:srgbClr val="FFFFFF"/>
          </a:solidFill>
          <a:ln/>
        </p:spPr>
        <p:txBody>
          <a:bodyPr/>
          <a:lstStyle/>
          <a:p>
            <a:endParaRPr lang="es-ES"/>
          </a:p>
        </p:txBody>
      </p:sp>
      <p:pic>
        <p:nvPicPr>
          <p:cNvPr id="30" name="Image 13" descr="preencoded.png"/>
          <p:cNvPicPr>
            <a:picLocks noChangeAspect="1"/>
          </p:cNvPicPr>
          <p:nvPr/>
        </p:nvPicPr>
        <p:blipFill>
          <a:blip r:embed="rId4"/>
          <a:stretch>
            <a:fillRect/>
          </a:stretch>
        </p:blipFill>
        <p:spPr>
          <a:xfrm>
            <a:off x="3867269" y="4414838"/>
            <a:ext cx="3238143" cy="60960"/>
          </a:xfrm>
          <a:prstGeom prst="rect">
            <a:avLst/>
          </a:prstGeom>
        </p:spPr>
      </p:pic>
      <p:pic>
        <p:nvPicPr>
          <p:cNvPr id="31" name="Image 14" descr="preencoded.png"/>
          <p:cNvPicPr>
            <a:picLocks noChangeAspect="1"/>
          </p:cNvPicPr>
          <p:nvPr/>
        </p:nvPicPr>
        <p:blipFill>
          <a:blip r:embed="rId5"/>
          <a:stretch>
            <a:fillRect/>
          </a:stretch>
        </p:blipFill>
        <p:spPr>
          <a:xfrm>
            <a:off x="5285720" y="4229576"/>
            <a:ext cx="401122" cy="401122"/>
          </a:xfrm>
          <a:prstGeom prst="rect">
            <a:avLst/>
          </a:prstGeom>
        </p:spPr>
      </p:pic>
      <p:pic>
        <p:nvPicPr>
          <p:cNvPr id="32" name="Image 15"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06092" y="4349829"/>
            <a:ext cx="160377" cy="160377"/>
          </a:xfrm>
          <a:prstGeom prst="rect">
            <a:avLst/>
          </a:prstGeom>
        </p:spPr>
      </p:pic>
      <p:sp>
        <p:nvSpPr>
          <p:cNvPr id="33" name="Text 15"/>
          <p:cNvSpPr/>
          <p:nvPr/>
        </p:nvSpPr>
        <p:spPr>
          <a:xfrm>
            <a:off x="4016216" y="4764405"/>
            <a:ext cx="1759625" cy="219908"/>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Conciliación</a:t>
            </a:r>
            <a:endParaRPr lang="en-US" sz="1350" dirty="0"/>
          </a:p>
        </p:txBody>
      </p:sp>
      <p:sp>
        <p:nvSpPr>
          <p:cNvPr id="34" name="Text 16"/>
          <p:cNvSpPr/>
          <p:nvPr/>
        </p:nvSpPr>
        <p:spPr>
          <a:xfrm>
            <a:off x="4016216" y="5040868"/>
            <a:ext cx="2940248" cy="182404"/>
          </a:xfrm>
          <a:prstGeom prst="rect">
            <a:avLst/>
          </a:prstGeom>
          <a:noFill/>
          <a:ln/>
        </p:spPr>
        <p:txBody>
          <a:bodyPr wrap="non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Apoyo a la vida laboral y personal.</a:t>
            </a:r>
            <a:endParaRPr lang="en-US" sz="1050" dirty="0"/>
          </a:p>
        </p:txBody>
      </p:sp>
      <p:sp>
        <p:nvSpPr>
          <p:cNvPr id="35" name="Shape 17"/>
          <p:cNvSpPr/>
          <p:nvPr/>
        </p:nvSpPr>
        <p:spPr>
          <a:xfrm>
            <a:off x="7199709" y="4430078"/>
            <a:ext cx="3238262" cy="1124545"/>
          </a:xfrm>
          <a:prstGeom prst="roundRect">
            <a:avLst>
              <a:gd name="adj" fmla="val 6505"/>
            </a:avLst>
          </a:prstGeom>
          <a:solidFill>
            <a:srgbClr val="FFFFFF"/>
          </a:solidFill>
          <a:ln/>
        </p:spPr>
        <p:txBody>
          <a:bodyPr/>
          <a:lstStyle/>
          <a:p>
            <a:endParaRPr lang="es-ES"/>
          </a:p>
        </p:txBody>
      </p:sp>
      <p:pic>
        <p:nvPicPr>
          <p:cNvPr id="36" name="Image 16" descr="preencoded.png"/>
          <p:cNvPicPr>
            <a:picLocks noChangeAspect="1"/>
          </p:cNvPicPr>
          <p:nvPr/>
        </p:nvPicPr>
        <p:blipFill>
          <a:blip r:embed="rId4"/>
          <a:stretch>
            <a:fillRect/>
          </a:stretch>
        </p:blipFill>
        <p:spPr>
          <a:xfrm>
            <a:off x="7199709" y="4414838"/>
            <a:ext cx="3238262" cy="60960"/>
          </a:xfrm>
          <a:prstGeom prst="rect">
            <a:avLst/>
          </a:prstGeom>
        </p:spPr>
      </p:pic>
      <p:pic>
        <p:nvPicPr>
          <p:cNvPr id="37" name="Image 17" descr="preencoded.png"/>
          <p:cNvPicPr>
            <a:picLocks noChangeAspect="1"/>
          </p:cNvPicPr>
          <p:nvPr/>
        </p:nvPicPr>
        <p:blipFill>
          <a:blip r:embed="rId5"/>
          <a:stretch>
            <a:fillRect/>
          </a:stretch>
        </p:blipFill>
        <p:spPr>
          <a:xfrm>
            <a:off x="8618280" y="4229576"/>
            <a:ext cx="401122" cy="401122"/>
          </a:xfrm>
          <a:prstGeom prst="rect">
            <a:avLst/>
          </a:prstGeom>
        </p:spPr>
      </p:pic>
      <p:pic>
        <p:nvPicPr>
          <p:cNvPr id="38" name="Image 18"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38652" y="4349829"/>
            <a:ext cx="160377" cy="160377"/>
          </a:xfrm>
          <a:prstGeom prst="rect">
            <a:avLst/>
          </a:prstGeom>
        </p:spPr>
      </p:pic>
      <p:sp>
        <p:nvSpPr>
          <p:cNvPr id="39" name="Text 18"/>
          <p:cNvSpPr/>
          <p:nvPr/>
        </p:nvSpPr>
        <p:spPr>
          <a:xfrm>
            <a:off x="7348657" y="4764405"/>
            <a:ext cx="1759625" cy="219908"/>
          </a:xfrm>
          <a:prstGeom prst="rect">
            <a:avLst/>
          </a:prstGeom>
          <a:noFill/>
          <a:ln/>
        </p:spPr>
        <p:txBody>
          <a:bodyPr wrap="none" lIns="0" tIns="0" rIns="0" bIns="0" rtlCol="0" anchor="t"/>
          <a:lstStyle/>
          <a:p>
            <a:pPr marL="0" indent="0" algn="l">
              <a:lnSpc>
                <a:spcPts val="1700"/>
              </a:lnSpc>
              <a:buNone/>
            </a:pPr>
            <a:r>
              <a:rPr lang="en-US" sz="1350" b="1" dirty="0">
                <a:solidFill>
                  <a:srgbClr val="384653"/>
                </a:solidFill>
                <a:latin typeface="Barlow Bold" pitchFamily="34" charset="0"/>
                <a:ea typeface="Barlow Bold" pitchFamily="34" charset="-122"/>
                <a:cs typeface="Barlow Bold" pitchFamily="34" charset="-120"/>
              </a:rPr>
              <a:t>Prevención de Acoso</a:t>
            </a:r>
            <a:endParaRPr lang="en-US" sz="1350" dirty="0"/>
          </a:p>
        </p:txBody>
      </p:sp>
      <p:sp>
        <p:nvSpPr>
          <p:cNvPr id="40" name="Text 19"/>
          <p:cNvSpPr/>
          <p:nvPr/>
        </p:nvSpPr>
        <p:spPr>
          <a:xfrm>
            <a:off x="7348657" y="5040868"/>
            <a:ext cx="2940368" cy="364808"/>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Medidas contra todo tipo de acoso en el trabajo.</a:t>
            </a:r>
            <a:endParaRPr lang="en-US" sz="1050" dirty="0"/>
          </a:p>
        </p:txBody>
      </p:sp>
      <p:sp>
        <p:nvSpPr>
          <p:cNvPr id="41" name="Text 20"/>
          <p:cNvSpPr/>
          <p:nvPr/>
        </p:nvSpPr>
        <p:spPr>
          <a:xfrm>
            <a:off x="534829" y="5660708"/>
            <a:ext cx="9903143" cy="547211"/>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Aunque la estructura global de la plantilla presenta una menor representación femenina, en linea con la naturaleza industrial del sector, la empresa promueve la igualdad de trato y la objetividad en la toma de decisiones. Este enfoque se refleja en la composición del equipo directivo, donde la representación femenina es proporcionalmente superior a la media de la plantilla.</a:t>
            </a:r>
            <a:endParaRPr lang="en-US" sz="1050" dirty="0"/>
          </a:p>
        </p:txBody>
      </p:sp>
      <p:sp>
        <p:nvSpPr>
          <p:cNvPr id="42" name="Text 21"/>
          <p:cNvSpPr/>
          <p:nvPr/>
        </p:nvSpPr>
        <p:spPr>
          <a:xfrm>
            <a:off x="534829" y="6314003"/>
            <a:ext cx="9903143" cy="364808"/>
          </a:xfrm>
          <a:prstGeom prst="rect">
            <a:avLst/>
          </a:prstGeom>
          <a:noFill/>
          <a:ln/>
        </p:spPr>
        <p:txBody>
          <a:bodyPr wrap="square" lIns="0" tIns="0" rIns="0" bIns="0" rtlCol="0" anchor="t"/>
          <a:lstStyle/>
          <a:p>
            <a:pPr marL="0" indent="0" algn="l">
              <a:lnSpc>
                <a:spcPts val="1400"/>
              </a:lnSpc>
              <a:buNone/>
            </a:pPr>
            <a:r>
              <a:rPr lang="en-US" sz="1050" dirty="0">
                <a:solidFill>
                  <a:srgbClr val="384653"/>
                </a:solidFill>
                <a:latin typeface="Montserrat" pitchFamily="34" charset="0"/>
                <a:ea typeface="Montserrat" pitchFamily="34" charset="-122"/>
                <a:cs typeface="Montserrat" pitchFamily="34" charset="-120"/>
              </a:rPr>
              <a:t>Asimismo, PLASTIGAUR integra en su gestión la inclusión de personas con discapacidad, cumpliendo con la normativa aplicable y valorando tanto la incorporación directa como, en su caso, la aplicación de medidas alternativas legalmente previstas.</a:t>
            </a:r>
            <a:endParaRPr lang="en-US" sz="1050" dirty="0"/>
          </a:p>
        </p:txBody>
      </p:sp>
      <p:sp>
        <p:nvSpPr>
          <p:cNvPr id="43" name="Text 22"/>
          <p:cNvSpPr/>
          <p:nvPr/>
        </p:nvSpPr>
        <p:spPr>
          <a:xfrm>
            <a:off x="534829" y="6784896"/>
            <a:ext cx="9903143" cy="145971"/>
          </a:xfrm>
          <a:prstGeom prst="rect">
            <a:avLst/>
          </a:prstGeom>
          <a:noFill/>
          <a:ln/>
        </p:spPr>
        <p:txBody>
          <a:bodyPr wrap="none" lIns="0" tIns="0" rIns="0" bIns="0" rtlCol="0" anchor="t"/>
          <a:lstStyle/>
          <a:p>
            <a:pPr marL="0" indent="0" algn="r">
              <a:lnSpc>
                <a:spcPts val="1100"/>
              </a:lnSpc>
              <a:buNone/>
            </a:pPr>
            <a:r>
              <a:rPr lang="en-US" sz="800" dirty="0">
                <a:solidFill>
                  <a:srgbClr val="384653"/>
                </a:solidFill>
                <a:latin typeface="Montserrat" pitchFamily="34" charset="0"/>
                <a:ea typeface="Montserrat" pitchFamily="34" charset="-122"/>
                <a:cs typeface="Montserrat" pitchFamily="34" charset="-120"/>
              </a:rPr>
              <a:t>Página 49</a:t>
            </a:r>
            <a:endParaRPr lang="en-US"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564356" y="1321475"/>
            <a:ext cx="5959197" cy="464106"/>
          </a:xfrm>
          <a:prstGeom prst="rect">
            <a:avLst/>
          </a:prstGeom>
          <a:noFill/>
          <a:ln/>
        </p:spPr>
        <p:txBody>
          <a:bodyPr wrap="none" lIns="0" tIns="0" rIns="0" bIns="0" rtlCol="0" anchor="t"/>
          <a:lstStyle/>
          <a:p>
            <a:pPr marL="0" indent="0" algn="l">
              <a:lnSpc>
                <a:spcPts val="3650"/>
              </a:lnSpc>
              <a:buNone/>
            </a:pPr>
            <a:r>
              <a:rPr lang="en-US" sz="2900" b="1" dirty="0">
                <a:solidFill>
                  <a:srgbClr val="2E3C4E"/>
                </a:solidFill>
                <a:latin typeface="Barlow Bold" pitchFamily="34" charset="0"/>
                <a:ea typeface="Barlow Bold" pitchFamily="34" charset="-122"/>
                <a:cs typeface="Barlow Bold" pitchFamily="34" charset="-120"/>
              </a:rPr>
              <a:t>2.1. Organización y Cifras Clave 2024</a:t>
            </a:r>
            <a:endParaRPr lang="en-US" sz="2900" dirty="0"/>
          </a:p>
        </p:txBody>
      </p:sp>
      <p:sp>
        <p:nvSpPr>
          <p:cNvPr id="4" name="Text 1"/>
          <p:cNvSpPr/>
          <p:nvPr/>
        </p:nvSpPr>
        <p:spPr>
          <a:xfrm>
            <a:off x="564356" y="1943100"/>
            <a:ext cx="8015288" cy="590431"/>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PLASTIGAUR, S.A. es una empresa industrial dedicada a la fabricación de film de polietileno retráctil, soluciones Stretch Hood, bolsas y sacos, orientados principalmente a aplicaciones de envase y embalaje flexible. La actividad se desarrolla íntegramente en nuestras instalaciones de Andoain (Gipuzkoa).</a:t>
            </a:r>
            <a:endParaRPr lang="en-US" sz="1100" dirty="0"/>
          </a:p>
        </p:txBody>
      </p:sp>
      <p:sp>
        <p:nvSpPr>
          <p:cNvPr id="5" name="Text 2"/>
          <p:cNvSpPr/>
          <p:nvPr/>
        </p:nvSpPr>
        <p:spPr>
          <a:xfrm>
            <a:off x="564356" y="2651641"/>
            <a:ext cx="8015288" cy="590431"/>
          </a:xfrm>
          <a:prstGeom prst="rect">
            <a:avLst/>
          </a:prstGeom>
          <a:noFill/>
          <a:ln/>
        </p:spPr>
        <p:txBody>
          <a:bodyPr wrap="square" lIns="0" tIns="0" rIns="0" bIns="0" rtlCol="0" anchor="t"/>
          <a:lstStyle/>
          <a:p>
            <a:pPr marL="0" indent="0" algn="l">
              <a:lnSpc>
                <a:spcPts val="1550"/>
              </a:lnSpc>
              <a:buNone/>
            </a:pPr>
            <a:r>
              <a:rPr lang="en-US" sz="1100" dirty="0">
                <a:solidFill>
                  <a:srgbClr val="384653"/>
                </a:solidFill>
                <a:latin typeface="Montserrat" pitchFamily="34" charset="0"/>
                <a:ea typeface="Montserrat" pitchFamily="34" charset="-122"/>
                <a:cs typeface="Montserrat" pitchFamily="34" charset="-120"/>
              </a:rPr>
              <a:t>A cierre del ejercicio 2024, la plantilla de PLASTIGAUR está compuesta por 156 personas, de las cuales 20 son mujeres y 136 hombres. La reducción de la facturación respecto al ejercicio anterior (60,6M€ en 2023) se enmarca en un contexto de menor volumen de producción y ajuste de la actividad.</a:t>
            </a:r>
            <a:endParaRPr lang="en-US" sz="1100" dirty="0"/>
          </a:p>
        </p:txBody>
      </p:sp>
      <p:sp>
        <p:nvSpPr>
          <p:cNvPr id="6" name="Text 3"/>
          <p:cNvSpPr/>
          <p:nvPr/>
        </p:nvSpPr>
        <p:spPr>
          <a:xfrm>
            <a:off x="564356" y="3430667"/>
            <a:ext cx="3942040" cy="465534"/>
          </a:xfrm>
          <a:prstGeom prst="rect">
            <a:avLst/>
          </a:prstGeom>
          <a:noFill/>
          <a:ln/>
        </p:spPr>
        <p:txBody>
          <a:bodyPr wrap="none" lIns="0" tIns="0" rIns="0" bIns="0" rtlCol="0" anchor="t"/>
          <a:lstStyle/>
          <a:p>
            <a:pPr marL="0" indent="0" algn="ctr">
              <a:lnSpc>
                <a:spcPts val="3650"/>
              </a:lnSpc>
              <a:buNone/>
            </a:pPr>
            <a:r>
              <a:rPr lang="en-US" sz="3650" b="1" dirty="0">
                <a:solidFill>
                  <a:srgbClr val="384653"/>
                </a:solidFill>
                <a:latin typeface="Barlow Bold" pitchFamily="34" charset="0"/>
                <a:ea typeface="Barlow Bold" pitchFamily="34" charset="-122"/>
                <a:cs typeface="Barlow Bold" pitchFamily="34" charset="-120"/>
              </a:rPr>
              <a:t>156</a:t>
            </a:r>
            <a:endParaRPr lang="en-US" sz="3650" dirty="0"/>
          </a:p>
        </p:txBody>
      </p:sp>
      <p:sp>
        <p:nvSpPr>
          <p:cNvPr id="7" name="Text 4"/>
          <p:cNvSpPr/>
          <p:nvPr/>
        </p:nvSpPr>
        <p:spPr>
          <a:xfrm>
            <a:off x="1606987" y="4045387"/>
            <a:ext cx="1856661" cy="231934"/>
          </a:xfrm>
          <a:prstGeom prst="rect">
            <a:avLst/>
          </a:prstGeom>
          <a:noFill/>
          <a:ln/>
        </p:spPr>
        <p:txBody>
          <a:bodyPr wrap="none" lIns="0" tIns="0" rIns="0" bIns="0" rtlCol="0" anchor="t"/>
          <a:lstStyle/>
          <a:p>
            <a:pPr marL="0" indent="0" algn="ctr">
              <a:lnSpc>
                <a:spcPts val="1800"/>
              </a:lnSpc>
              <a:buNone/>
            </a:pPr>
            <a:r>
              <a:rPr lang="en-US" sz="1450" b="1" dirty="0">
                <a:solidFill>
                  <a:srgbClr val="384653"/>
                </a:solidFill>
                <a:latin typeface="Barlow Bold" pitchFamily="34" charset="0"/>
                <a:ea typeface="Barlow Bold" pitchFamily="34" charset="-122"/>
                <a:cs typeface="Barlow Bold" pitchFamily="34" charset="-120"/>
              </a:rPr>
              <a:t>Personas en Plantilla</a:t>
            </a:r>
            <a:endParaRPr lang="en-US" sz="1450" dirty="0"/>
          </a:p>
        </p:txBody>
      </p:sp>
      <p:sp>
        <p:nvSpPr>
          <p:cNvPr id="8" name="Text 5"/>
          <p:cNvSpPr/>
          <p:nvPr/>
        </p:nvSpPr>
        <p:spPr>
          <a:xfrm>
            <a:off x="564356" y="4340304"/>
            <a:ext cx="3942040" cy="393621"/>
          </a:xfrm>
          <a:prstGeom prst="rect">
            <a:avLst/>
          </a:prstGeom>
          <a:noFill/>
          <a:ln/>
        </p:spPr>
        <p:txBody>
          <a:bodyPr wrap="square" lIns="0" tIns="0" rIns="0" bIns="0" rtlCol="0" anchor="t"/>
          <a:lstStyle/>
          <a:p>
            <a:pPr marL="0" indent="0" algn="ctr">
              <a:lnSpc>
                <a:spcPts val="1550"/>
              </a:lnSpc>
              <a:buNone/>
            </a:pPr>
            <a:r>
              <a:rPr lang="en-US" sz="1100" dirty="0">
                <a:solidFill>
                  <a:srgbClr val="384653"/>
                </a:solidFill>
                <a:latin typeface="Montserrat" pitchFamily="34" charset="0"/>
                <a:ea typeface="Montserrat" pitchFamily="34" charset="-122"/>
                <a:cs typeface="Montserrat" pitchFamily="34" charset="-120"/>
              </a:rPr>
              <a:t>Equipo comprometido con la excelencia operativa y la sostenibilidad</a:t>
            </a:r>
            <a:endParaRPr lang="en-US" sz="1100" dirty="0"/>
          </a:p>
        </p:txBody>
      </p:sp>
      <p:sp>
        <p:nvSpPr>
          <p:cNvPr id="9" name="Text 6"/>
          <p:cNvSpPr/>
          <p:nvPr/>
        </p:nvSpPr>
        <p:spPr>
          <a:xfrm>
            <a:off x="4637603" y="3430667"/>
            <a:ext cx="3942040" cy="465534"/>
          </a:xfrm>
          <a:prstGeom prst="rect">
            <a:avLst/>
          </a:prstGeom>
          <a:noFill/>
          <a:ln/>
        </p:spPr>
        <p:txBody>
          <a:bodyPr wrap="none" lIns="0" tIns="0" rIns="0" bIns="0" rtlCol="0" anchor="t"/>
          <a:lstStyle/>
          <a:p>
            <a:pPr marL="0" indent="0" algn="ctr">
              <a:lnSpc>
                <a:spcPts val="3650"/>
              </a:lnSpc>
              <a:buNone/>
            </a:pPr>
            <a:r>
              <a:rPr lang="en-US" sz="3650" b="1" dirty="0">
                <a:solidFill>
                  <a:srgbClr val="384653"/>
                </a:solidFill>
                <a:latin typeface="Barlow Bold" pitchFamily="34" charset="0"/>
                <a:ea typeface="Barlow Bold" pitchFamily="34" charset="-122"/>
                <a:cs typeface="Barlow Bold" pitchFamily="34" charset="-120"/>
              </a:rPr>
              <a:t>51,2M€</a:t>
            </a:r>
            <a:endParaRPr lang="en-US" sz="3650" dirty="0"/>
          </a:p>
        </p:txBody>
      </p:sp>
      <p:sp>
        <p:nvSpPr>
          <p:cNvPr id="10" name="Text 7"/>
          <p:cNvSpPr/>
          <p:nvPr/>
        </p:nvSpPr>
        <p:spPr>
          <a:xfrm>
            <a:off x="5680234" y="4045387"/>
            <a:ext cx="1856661" cy="231934"/>
          </a:xfrm>
          <a:prstGeom prst="rect">
            <a:avLst/>
          </a:prstGeom>
          <a:noFill/>
          <a:ln/>
        </p:spPr>
        <p:txBody>
          <a:bodyPr wrap="none" lIns="0" tIns="0" rIns="0" bIns="0" rtlCol="0" anchor="t"/>
          <a:lstStyle/>
          <a:p>
            <a:pPr marL="0" indent="0" algn="ctr">
              <a:lnSpc>
                <a:spcPts val="1800"/>
              </a:lnSpc>
              <a:buNone/>
            </a:pPr>
            <a:r>
              <a:rPr lang="en-US" sz="1450" b="1" dirty="0">
                <a:solidFill>
                  <a:srgbClr val="384653"/>
                </a:solidFill>
                <a:latin typeface="Barlow Bold" pitchFamily="34" charset="0"/>
                <a:ea typeface="Barlow Bold" pitchFamily="34" charset="-122"/>
                <a:cs typeface="Barlow Bold" pitchFamily="34" charset="-120"/>
              </a:rPr>
              <a:t>Cifra de Negocios</a:t>
            </a:r>
            <a:endParaRPr lang="en-US" sz="1450" dirty="0"/>
          </a:p>
        </p:txBody>
      </p:sp>
      <p:sp>
        <p:nvSpPr>
          <p:cNvPr id="11" name="Text 8"/>
          <p:cNvSpPr/>
          <p:nvPr/>
        </p:nvSpPr>
        <p:spPr>
          <a:xfrm>
            <a:off x="4637603" y="4340304"/>
            <a:ext cx="3942040" cy="196810"/>
          </a:xfrm>
          <a:prstGeom prst="rect">
            <a:avLst/>
          </a:prstGeom>
          <a:noFill/>
          <a:ln/>
        </p:spPr>
        <p:txBody>
          <a:bodyPr wrap="none" lIns="0" tIns="0" rIns="0" bIns="0" rtlCol="0" anchor="t"/>
          <a:lstStyle/>
          <a:p>
            <a:pPr marL="0" indent="0" algn="ctr">
              <a:lnSpc>
                <a:spcPts val="1550"/>
              </a:lnSpc>
              <a:buNone/>
            </a:pPr>
            <a:r>
              <a:rPr lang="en-US" sz="1100" dirty="0">
                <a:solidFill>
                  <a:srgbClr val="384653"/>
                </a:solidFill>
                <a:latin typeface="Montserrat" pitchFamily="34" charset="0"/>
                <a:ea typeface="Montserrat" pitchFamily="34" charset="-122"/>
                <a:cs typeface="Montserrat" pitchFamily="34" charset="-120"/>
              </a:rPr>
              <a:t>Importe neto de la facturación del ejercicio 2024</a:t>
            </a:r>
            <a:endParaRPr lang="en-US" sz="1100" dirty="0"/>
          </a:p>
        </p:txBody>
      </p:sp>
      <p:sp>
        <p:nvSpPr>
          <p:cNvPr id="12" name="Text 9"/>
          <p:cNvSpPr/>
          <p:nvPr/>
        </p:nvSpPr>
        <p:spPr>
          <a:xfrm>
            <a:off x="564356" y="5014436"/>
            <a:ext cx="3942040" cy="465534"/>
          </a:xfrm>
          <a:prstGeom prst="rect">
            <a:avLst/>
          </a:prstGeom>
          <a:noFill/>
          <a:ln/>
        </p:spPr>
        <p:txBody>
          <a:bodyPr wrap="none" lIns="0" tIns="0" rIns="0" bIns="0" rtlCol="0" anchor="t"/>
          <a:lstStyle/>
          <a:p>
            <a:pPr marL="0" indent="0" algn="ctr">
              <a:lnSpc>
                <a:spcPts val="3650"/>
              </a:lnSpc>
              <a:buNone/>
            </a:pPr>
            <a:r>
              <a:rPr lang="en-US" sz="3650" b="1" dirty="0">
                <a:solidFill>
                  <a:srgbClr val="384653"/>
                </a:solidFill>
                <a:latin typeface="Barlow Bold" pitchFamily="34" charset="0"/>
                <a:ea typeface="Barlow Bold" pitchFamily="34" charset="-122"/>
                <a:cs typeface="Barlow Bold" pitchFamily="34" charset="-120"/>
              </a:rPr>
              <a:t>16.000</a:t>
            </a:r>
            <a:endParaRPr lang="en-US" sz="3650" dirty="0"/>
          </a:p>
        </p:txBody>
      </p:sp>
      <p:sp>
        <p:nvSpPr>
          <p:cNvPr id="13" name="Text 10"/>
          <p:cNvSpPr/>
          <p:nvPr/>
        </p:nvSpPr>
        <p:spPr>
          <a:xfrm>
            <a:off x="1606987" y="5629156"/>
            <a:ext cx="1856661" cy="231934"/>
          </a:xfrm>
          <a:prstGeom prst="rect">
            <a:avLst/>
          </a:prstGeom>
          <a:noFill/>
          <a:ln/>
        </p:spPr>
        <p:txBody>
          <a:bodyPr wrap="none" lIns="0" tIns="0" rIns="0" bIns="0" rtlCol="0" anchor="t"/>
          <a:lstStyle/>
          <a:p>
            <a:pPr marL="0" indent="0" algn="ctr">
              <a:lnSpc>
                <a:spcPts val="1800"/>
              </a:lnSpc>
              <a:buNone/>
            </a:pPr>
            <a:r>
              <a:rPr lang="en-US" sz="1450" b="1" dirty="0">
                <a:solidFill>
                  <a:srgbClr val="384653"/>
                </a:solidFill>
                <a:latin typeface="Barlow Bold" pitchFamily="34" charset="0"/>
                <a:ea typeface="Barlow Bold" pitchFamily="34" charset="-122"/>
                <a:cs typeface="Barlow Bold" pitchFamily="34" charset="-120"/>
              </a:rPr>
              <a:t>m² de Instalaciones</a:t>
            </a:r>
            <a:endParaRPr lang="en-US" sz="1450" dirty="0"/>
          </a:p>
        </p:txBody>
      </p:sp>
      <p:sp>
        <p:nvSpPr>
          <p:cNvPr id="14" name="Text 11"/>
          <p:cNvSpPr/>
          <p:nvPr/>
        </p:nvSpPr>
        <p:spPr>
          <a:xfrm>
            <a:off x="564356" y="5924074"/>
            <a:ext cx="3942040" cy="393621"/>
          </a:xfrm>
          <a:prstGeom prst="rect">
            <a:avLst/>
          </a:prstGeom>
          <a:noFill/>
          <a:ln/>
        </p:spPr>
        <p:txBody>
          <a:bodyPr wrap="square" lIns="0" tIns="0" rIns="0" bIns="0" rtlCol="0" anchor="t"/>
          <a:lstStyle/>
          <a:p>
            <a:pPr marL="0" indent="0" algn="ctr">
              <a:lnSpc>
                <a:spcPts val="1550"/>
              </a:lnSpc>
              <a:buNone/>
            </a:pPr>
            <a:r>
              <a:rPr lang="en-US" sz="1100" dirty="0">
                <a:solidFill>
                  <a:srgbClr val="384653"/>
                </a:solidFill>
                <a:latin typeface="Montserrat" pitchFamily="34" charset="0"/>
                <a:ea typeface="Montserrat" pitchFamily="34" charset="-122"/>
                <a:cs typeface="Montserrat" pitchFamily="34" charset="-120"/>
              </a:rPr>
              <a:t>Superficie industrial dedicada a procesos productivos y almacenamiento</a:t>
            </a:r>
            <a:endParaRPr lang="en-US" sz="1100" dirty="0"/>
          </a:p>
        </p:txBody>
      </p:sp>
      <p:sp>
        <p:nvSpPr>
          <p:cNvPr id="15" name="Text 12"/>
          <p:cNvSpPr/>
          <p:nvPr/>
        </p:nvSpPr>
        <p:spPr>
          <a:xfrm>
            <a:off x="4637603" y="5014436"/>
            <a:ext cx="3942040" cy="465534"/>
          </a:xfrm>
          <a:prstGeom prst="rect">
            <a:avLst/>
          </a:prstGeom>
          <a:noFill/>
          <a:ln/>
        </p:spPr>
        <p:txBody>
          <a:bodyPr wrap="none" lIns="0" tIns="0" rIns="0" bIns="0" rtlCol="0" anchor="t"/>
          <a:lstStyle/>
          <a:p>
            <a:pPr marL="0" indent="0" algn="ctr">
              <a:lnSpc>
                <a:spcPts val="3650"/>
              </a:lnSpc>
              <a:buNone/>
            </a:pPr>
            <a:r>
              <a:rPr lang="en-US" sz="3650" b="1" dirty="0">
                <a:solidFill>
                  <a:srgbClr val="384653"/>
                </a:solidFill>
                <a:latin typeface="Barlow Bold" pitchFamily="34" charset="0"/>
                <a:ea typeface="Barlow Bold" pitchFamily="34" charset="-122"/>
                <a:cs typeface="Barlow Bold" pitchFamily="34" charset="-120"/>
              </a:rPr>
              <a:t>30,5M€</a:t>
            </a:r>
            <a:endParaRPr lang="en-US" sz="3650" dirty="0"/>
          </a:p>
        </p:txBody>
      </p:sp>
      <p:sp>
        <p:nvSpPr>
          <p:cNvPr id="16" name="Text 13"/>
          <p:cNvSpPr/>
          <p:nvPr/>
        </p:nvSpPr>
        <p:spPr>
          <a:xfrm>
            <a:off x="5680234" y="5629156"/>
            <a:ext cx="1856661" cy="231934"/>
          </a:xfrm>
          <a:prstGeom prst="rect">
            <a:avLst/>
          </a:prstGeom>
          <a:noFill/>
          <a:ln/>
        </p:spPr>
        <p:txBody>
          <a:bodyPr wrap="none" lIns="0" tIns="0" rIns="0" bIns="0" rtlCol="0" anchor="t"/>
          <a:lstStyle/>
          <a:p>
            <a:pPr marL="0" indent="0" algn="ctr">
              <a:lnSpc>
                <a:spcPts val="1800"/>
              </a:lnSpc>
              <a:buNone/>
            </a:pPr>
            <a:r>
              <a:rPr lang="en-US" sz="1450" b="1" dirty="0">
                <a:solidFill>
                  <a:srgbClr val="384653"/>
                </a:solidFill>
                <a:latin typeface="Barlow Bold" pitchFamily="34" charset="0"/>
                <a:ea typeface="Barlow Bold" pitchFamily="34" charset="-122"/>
                <a:cs typeface="Barlow Bold" pitchFamily="34" charset="-120"/>
              </a:rPr>
              <a:t>Valor activos</a:t>
            </a:r>
            <a:endParaRPr lang="en-US" sz="1450" dirty="0"/>
          </a:p>
        </p:txBody>
      </p:sp>
      <p:sp>
        <p:nvSpPr>
          <p:cNvPr id="17" name="Text 14"/>
          <p:cNvSpPr/>
          <p:nvPr/>
        </p:nvSpPr>
        <p:spPr>
          <a:xfrm>
            <a:off x="4637603" y="5924074"/>
            <a:ext cx="3942040" cy="196810"/>
          </a:xfrm>
          <a:prstGeom prst="rect">
            <a:avLst/>
          </a:prstGeom>
          <a:noFill/>
          <a:ln/>
        </p:spPr>
        <p:txBody>
          <a:bodyPr wrap="none" lIns="0" tIns="0" rIns="0" bIns="0" rtlCol="0" anchor="t"/>
          <a:lstStyle/>
          <a:p>
            <a:pPr marL="0" indent="0" algn="ctr">
              <a:lnSpc>
                <a:spcPts val="1550"/>
              </a:lnSpc>
              <a:buNone/>
            </a:pPr>
            <a:r>
              <a:rPr lang="en-US" sz="1100" dirty="0">
                <a:solidFill>
                  <a:srgbClr val="384653"/>
                </a:solidFill>
                <a:latin typeface="Montserrat" pitchFamily="34" charset="0"/>
                <a:ea typeface="Montserrat" pitchFamily="34" charset="-122"/>
                <a:cs typeface="Montserrat" pitchFamily="34" charset="-120"/>
              </a:rPr>
              <a:t>Patrimonio neto</a:t>
            </a:r>
            <a:endParaRPr lang="en-US" sz="1100" dirty="0"/>
          </a:p>
        </p:txBody>
      </p:sp>
      <p:sp>
        <p:nvSpPr>
          <p:cNvPr id="18" name="Text 15"/>
          <p:cNvSpPr/>
          <p:nvPr/>
        </p:nvSpPr>
        <p:spPr>
          <a:xfrm>
            <a:off x="564356" y="6435804"/>
            <a:ext cx="8015288" cy="196810"/>
          </a:xfrm>
          <a:prstGeom prst="rect">
            <a:avLst/>
          </a:prstGeom>
          <a:noFill/>
          <a:ln/>
        </p:spPr>
        <p:txBody>
          <a:bodyPr wrap="none" lIns="0" tIns="0" rIns="0" bIns="0" rtlCol="0" anchor="t"/>
          <a:lstStyle/>
          <a:p>
            <a:pPr marL="0" indent="0" algn="l">
              <a:lnSpc>
                <a:spcPts val="1550"/>
              </a:lnSpc>
              <a:buNone/>
            </a:pPr>
            <a:endParaRPr lang="en-US" sz="1100" dirty="0"/>
          </a:p>
        </p:txBody>
      </p:sp>
      <p:sp>
        <p:nvSpPr>
          <p:cNvPr id="19" name="Text 16"/>
          <p:cNvSpPr/>
          <p:nvPr/>
        </p:nvSpPr>
        <p:spPr>
          <a:xfrm>
            <a:off x="564356" y="6750725"/>
            <a:ext cx="8015288" cy="157401"/>
          </a:xfrm>
          <a:prstGeom prst="rect">
            <a:avLst/>
          </a:prstGeom>
          <a:noFill/>
          <a:ln/>
        </p:spPr>
        <p:txBody>
          <a:bodyPr wrap="none" lIns="0" tIns="0" rIns="0" bIns="0" rtlCol="0" anchor="t"/>
          <a:lstStyle/>
          <a:p>
            <a:pPr marL="0" indent="0" algn="r">
              <a:lnSpc>
                <a:spcPts val="1200"/>
              </a:lnSpc>
              <a:buNone/>
            </a:pPr>
            <a:r>
              <a:rPr lang="en-US" sz="850" dirty="0">
                <a:solidFill>
                  <a:srgbClr val="384653"/>
                </a:solidFill>
                <a:latin typeface="Montserrat" pitchFamily="34" charset="0"/>
                <a:ea typeface="Montserrat" pitchFamily="34" charset="-122"/>
                <a:cs typeface="Montserrat" pitchFamily="34" charset="-120"/>
              </a:rPr>
              <a:t>Página 5</a:t>
            </a:r>
            <a:endParaRPr lang="en-US" sz="8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58578"/>
          </a:xfrm>
          <a:prstGeom prst="rect">
            <a:avLst/>
          </a:prstGeom>
        </p:spPr>
      </p:pic>
      <p:sp>
        <p:nvSpPr>
          <p:cNvPr id="3" name="Text 0"/>
          <p:cNvSpPr/>
          <p:nvPr/>
        </p:nvSpPr>
        <p:spPr>
          <a:xfrm>
            <a:off x="1121569" y="2825591"/>
            <a:ext cx="4829770" cy="392668"/>
          </a:xfrm>
          <a:prstGeom prst="rect">
            <a:avLst/>
          </a:prstGeom>
          <a:noFill/>
          <a:ln/>
        </p:spPr>
        <p:txBody>
          <a:bodyPr wrap="none" lIns="0" tIns="0" rIns="0" bIns="0" rtlCol="0" anchor="t"/>
          <a:lstStyle/>
          <a:p>
            <a:pPr marL="0" indent="0" algn="l">
              <a:lnSpc>
                <a:spcPts val="3050"/>
              </a:lnSpc>
              <a:buNone/>
            </a:pPr>
            <a:r>
              <a:rPr lang="en-US" sz="2450" b="1" dirty="0">
                <a:solidFill>
                  <a:srgbClr val="2E3C4E"/>
                </a:solidFill>
                <a:latin typeface="Barlow Bold" pitchFamily="34" charset="0"/>
                <a:ea typeface="Barlow Bold" pitchFamily="34" charset="-122"/>
                <a:cs typeface="Barlow Bold" pitchFamily="34" charset="-120"/>
              </a:rPr>
              <a:t>Formación y Desarrollo Profesional</a:t>
            </a:r>
            <a:endParaRPr lang="en-US" sz="2450" dirty="0"/>
          </a:p>
        </p:txBody>
      </p:sp>
      <p:sp>
        <p:nvSpPr>
          <p:cNvPr id="4" name="Text 1"/>
          <p:cNvSpPr/>
          <p:nvPr/>
        </p:nvSpPr>
        <p:spPr>
          <a:xfrm>
            <a:off x="1121569" y="3600926"/>
            <a:ext cx="3251121" cy="492443"/>
          </a:xfrm>
          <a:prstGeom prst="rect">
            <a:avLst/>
          </a:prstGeom>
          <a:noFill/>
          <a:ln/>
        </p:spPr>
        <p:txBody>
          <a:bodyPr wrap="none" lIns="0" tIns="0" rIns="0" bIns="0" rtlCol="0" anchor="t"/>
          <a:lstStyle/>
          <a:p>
            <a:pPr marL="0" indent="0" algn="ctr">
              <a:lnSpc>
                <a:spcPts val="3850"/>
              </a:lnSpc>
              <a:buNone/>
            </a:pPr>
            <a:r>
              <a:rPr lang="en-US" sz="3850" b="1" dirty="0">
                <a:solidFill>
                  <a:srgbClr val="384653"/>
                </a:solidFill>
                <a:latin typeface="Barlow Bold" pitchFamily="34" charset="0"/>
                <a:ea typeface="Barlow Bold" pitchFamily="34" charset="-122"/>
                <a:cs typeface="Barlow Bold" pitchFamily="34" charset="-120"/>
              </a:rPr>
              <a:t>58.223€</a:t>
            </a:r>
            <a:endParaRPr lang="en-US" sz="3850" dirty="0"/>
          </a:p>
        </p:txBody>
      </p:sp>
      <p:sp>
        <p:nvSpPr>
          <p:cNvPr id="5" name="Text 2"/>
          <p:cNvSpPr/>
          <p:nvPr/>
        </p:nvSpPr>
        <p:spPr>
          <a:xfrm>
            <a:off x="1742956" y="4255889"/>
            <a:ext cx="2008346" cy="245388"/>
          </a:xfrm>
          <a:prstGeom prst="rect">
            <a:avLst/>
          </a:prstGeom>
          <a:noFill/>
          <a:ln/>
        </p:spPr>
        <p:txBody>
          <a:bodyPr wrap="none" lIns="0" tIns="0" rIns="0" bIns="0" rtlCol="0" anchor="t"/>
          <a:lstStyle/>
          <a:p>
            <a:pPr marL="0" indent="0" algn="ctr">
              <a:lnSpc>
                <a:spcPts val="1900"/>
              </a:lnSpc>
              <a:buNone/>
            </a:pPr>
            <a:r>
              <a:rPr lang="en-US" sz="1500" b="1" dirty="0">
                <a:solidFill>
                  <a:srgbClr val="384653"/>
                </a:solidFill>
                <a:latin typeface="Barlow Bold" pitchFamily="34" charset="0"/>
                <a:ea typeface="Barlow Bold" pitchFamily="34" charset="-122"/>
                <a:cs typeface="Barlow Bold" pitchFamily="34" charset="-120"/>
              </a:rPr>
              <a:t>Inversión en Formación</a:t>
            </a:r>
            <a:endParaRPr lang="en-US" sz="1500" dirty="0"/>
          </a:p>
        </p:txBody>
      </p:sp>
      <p:sp>
        <p:nvSpPr>
          <p:cNvPr id="6" name="Text 3"/>
          <p:cNvSpPr/>
          <p:nvPr/>
        </p:nvSpPr>
        <p:spPr>
          <a:xfrm>
            <a:off x="1121569" y="4618673"/>
            <a:ext cx="3251121" cy="213241"/>
          </a:xfrm>
          <a:prstGeom prst="rect">
            <a:avLst/>
          </a:prstGeom>
          <a:noFill/>
          <a:ln/>
        </p:spPr>
        <p:txBody>
          <a:bodyPr wrap="none" lIns="0" tIns="0" rIns="0" bIns="0" rtlCol="0" anchor="t"/>
          <a:lstStyle/>
          <a:p>
            <a:pPr marL="0" indent="0" algn="ctr">
              <a:lnSpc>
                <a:spcPts val="1650"/>
              </a:lnSpc>
              <a:buNone/>
            </a:pPr>
            <a:endParaRPr lang="en-US" sz="1150" dirty="0"/>
          </a:p>
        </p:txBody>
      </p:sp>
      <p:sp>
        <p:nvSpPr>
          <p:cNvPr id="7" name="Text 4"/>
          <p:cNvSpPr/>
          <p:nvPr/>
        </p:nvSpPr>
        <p:spPr>
          <a:xfrm>
            <a:off x="4519493" y="3600926"/>
            <a:ext cx="3251121" cy="492443"/>
          </a:xfrm>
          <a:prstGeom prst="rect">
            <a:avLst/>
          </a:prstGeom>
          <a:noFill/>
          <a:ln/>
        </p:spPr>
        <p:txBody>
          <a:bodyPr wrap="none" lIns="0" tIns="0" rIns="0" bIns="0" rtlCol="0" anchor="t"/>
          <a:lstStyle/>
          <a:p>
            <a:pPr marL="0" indent="0" algn="ctr">
              <a:lnSpc>
                <a:spcPts val="3850"/>
              </a:lnSpc>
              <a:buNone/>
            </a:pPr>
            <a:r>
              <a:rPr lang="en-US" sz="3850" b="1" dirty="0">
                <a:solidFill>
                  <a:srgbClr val="384653"/>
                </a:solidFill>
                <a:latin typeface="Barlow Bold" pitchFamily="34" charset="0"/>
                <a:ea typeface="Barlow Bold" pitchFamily="34" charset="-122"/>
                <a:cs typeface="Barlow Bold" pitchFamily="34" charset="-120"/>
              </a:rPr>
              <a:t>1.617 horas</a:t>
            </a:r>
            <a:endParaRPr lang="en-US" sz="3850" dirty="0"/>
          </a:p>
        </p:txBody>
      </p:sp>
      <p:sp>
        <p:nvSpPr>
          <p:cNvPr id="8" name="Text 5"/>
          <p:cNvSpPr/>
          <p:nvPr/>
        </p:nvSpPr>
        <p:spPr>
          <a:xfrm>
            <a:off x="5163264" y="4255889"/>
            <a:ext cx="1963460" cy="245388"/>
          </a:xfrm>
          <a:prstGeom prst="rect">
            <a:avLst/>
          </a:prstGeom>
          <a:noFill/>
          <a:ln/>
        </p:spPr>
        <p:txBody>
          <a:bodyPr wrap="none" lIns="0" tIns="0" rIns="0" bIns="0" rtlCol="0" anchor="t"/>
          <a:lstStyle/>
          <a:p>
            <a:pPr marL="0" indent="0" algn="ctr">
              <a:lnSpc>
                <a:spcPts val="1900"/>
              </a:lnSpc>
              <a:buNone/>
            </a:pPr>
            <a:r>
              <a:rPr lang="en-US" sz="1500" b="1" dirty="0">
                <a:solidFill>
                  <a:srgbClr val="384653"/>
                </a:solidFill>
                <a:latin typeface="Barlow Bold" pitchFamily="34" charset="0"/>
                <a:ea typeface="Barlow Bold" pitchFamily="34" charset="-122"/>
                <a:cs typeface="Barlow Bold" pitchFamily="34" charset="-120"/>
              </a:rPr>
              <a:t>Formación Impartidas</a:t>
            </a:r>
            <a:endParaRPr lang="en-US" sz="1500" dirty="0"/>
          </a:p>
        </p:txBody>
      </p:sp>
      <p:sp>
        <p:nvSpPr>
          <p:cNvPr id="9" name="Text 6"/>
          <p:cNvSpPr/>
          <p:nvPr/>
        </p:nvSpPr>
        <p:spPr>
          <a:xfrm>
            <a:off x="4519493" y="4618673"/>
            <a:ext cx="3251121" cy="213241"/>
          </a:xfrm>
          <a:prstGeom prst="rect">
            <a:avLst/>
          </a:prstGeom>
          <a:noFill/>
          <a:ln/>
        </p:spPr>
        <p:txBody>
          <a:bodyPr wrap="none" lIns="0" tIns="0" rIns="0" bIns="0" rtlCol="0" anchor="t"/>
          <a:lstStyle/>
          <a:p>
            <a:pPr marL="0" indent="0" algn="ctr">
              <a:lnSpc>
                <a:spcPts val="1650"/>
              </a:lnSpc>
              <a:buNone/>
            </a:pPr>
            <a:endParaRPr lang="en-US" sz="1150" dirty="0"/>
          </a:p>
        </p:txBody>
      </p:sp>
      <p:sp>
        <p:nvSpPr>
          <p:cNvPr id="10" name="Text 7"/>
          <p:cNvSpPr/>
          <p:nvPr/>
        </p:nvSpPr>
        <p:spPr>
          <a:xfrm>
            <a:off x="1121569" y="5141357"/>
            <a:ext cx="3251121" cy="492443"/>
          </a:xfrm>
          <a:prstGeom prst="rect">
            <a:avLst/>
          </a:prstGeom>
          <a:noFill/>
          <a:ln/>
        </p:spPr>
        <p:txBody>
          <a:bodyPr wrap="none" lIns="0" tIns="0" rIns="0" bIns="0" rtlCol="0" anchor="t"/>
          <a:lstStyle/>
          <a:p>
            <a:pPr marL="0" indent="0" algn="ctr">
              <a:lnSpc>
                <a:spcPts val="3850"/>
              </a:lnSpc>
              <a:buNone/>
            </a:pPr>
            <a:r>
              <a:rPr lang="en-US" sz="3850" b="1" dirty="0">
                <a:solidFill>
                  <a:srgbClr val="384653"/>
                </a:solidFill>
                <a:latin typeface="Barlow Bold" pitchFamily="34" charset="0"/>
                <a:ea typeface="Barlow Bold" pitchFamily="34" charset="-122"/>
                <a:cs typeface="Barlow Bold" pitchFamily="34" charset="-120"/>
              </a:rPr>
              <a:t>9 horas</a:t>
            </a:r>
            <a:endParaRPr lang="en-US" sz="3850" dirty="0"/>
          </a:p>
        </p:txBody>
      </p:sp>
      <p:sp>
        <p:nvSpPr>
          <p:cNvPr id="11" name="Text 8"/>
          <p:cNvSpPr/>
          <p:nvPr/>
        </p:nvSpPr>
        <p:spPr>
          <a:xfrm>
            <a:off x="1765340" y="5632620"/>
            <a:ext cx="1963460" cy="245388"/>
          </a:xfrm>
          <a:prstGeom prst="rect">
            <a:avLst/>
          </a:prstGeom>
          <a:noFill/>
          <a:ln/>
        </p:spPr>
        <p:txBody>
          <a:bodyPr wrap="none" lIns="0" tIns="0" rIns="0" bIns="0" rtlCol="0" anchor="t"/>
          <a:lstStyle/>
          <a:p>
            <a:pPr marL="0" indent="0" algn="ctr">
              <a:lnSpc>
                <a:spcPts val="1900"/>
              </a:lnSpc>
              <a:buNone/>
            </a:pPr>
            <a:r>
              <a:rPr lang="en-US" sz="1500" b="1" dirty="0">
                <a:solidFill>
                  <a:srgbClr val="384653"/>
                </a:solidFill>
                <a:latin typeface="Barlow Bold" pitchFamily="34" charset="0"/>
                <a:ea typeface="Barlow Bold" pitchFamily="34" charset="-122"/>
                <a:cs typeface="Barlow Bold" pitchFamily="34" charset="-120"/>
              </a:rPr>
              <a:t>Formación Mujeres</a:t>
            </a:r>
            <a:endParaRPr lang="en-US" sz="1500" dirty="0"/>
          </a:p>
        </p:txBody>
      </p:sp>
      <p:sp>
        <p:nvSpPr>
          <p:cNvPr id="12" name="Text 9"/>
          <p:cNvSpPr/>
          <p:nvPr/>
        </p:nvSpPr>
        <p:spPr>
          <a:xfrm>
            <a:off x="1121569" y="5995404"/>
            <a:ext cx="3251121" cy="213241"/>
          </a:xfrm>
          <a:prstGeom prst="rect">
            <a:avLst/>
          </a:prstGeom>
          <a:noFill/>
          <a:ln/>
        </p:spPr>
        <p:txBody>
          <a:bodyPr wrap="none" lIns="0" tIns="0" rIns="0" bIns="0" rtlCol="0" anchor="t"/>
          <a:lstStyle/>
          <a:p>
            <a:pPr marL="0" indent="0" algn="ctr">
              <a:lnSpc>
                <a:spcPts val="1650"/>
              </a:lnSpc>
              <a:buNone/>
            </a:pPr>
            <a:endParaRPr lang="en-US" sz="1150" dirty="0"/>
          </a:p>
        </p:txBody>
      </p:sp>
      <p:sp>
        <p:nvSpPr>
          <p:cNvPr id="13" name="Text 10"/>
          <p:cNvSpPr/>
          <p:nvPr/>
        </p:nvSpPr>
        <p:spPr>
          <a:xfrm>
            <a:off x="4519493" y="5141357"/>
            <a:ext cx="3251121" cy="492443"/>
          </a:xfrm>
          <a:prstGeom prst="rect">
            <a:avLst/>
          </a:prstGeom>
          <a:noFill/>
          <a:ln/>
        </p:spPr>
        <p:txBody>
          <a:bodyPr wrap="none" lIns="0" tIns="0" rIns="0" bIns="0" rtlCol="0" anchor="t"/>
          <a:lstStyle/>
          <a:p>
            <a:pPr marL="0" indent="0" algn="ctr">
              <a:lnSpc>
                <a:spcPts val="3850"/>
              </a:lnSpc>
              <a:buNone/>
            </a:pPr>
            <a:r>
              <a:rPr lang="en-US" sz="3850" b="1" dirty="0">
                <a:solidFill>
                  <a:srgbClr val="384653"/>
                </a:solidFill>
                <a:latin typeface="Barlow Bold" pitchFamily="34" charset="0"/>
                <a:ea typeface="Barlow Bold" pitchFamily="34" charset="-122"/>
                <a:cs typeface="Barlow Bold" pitchFamily="34" charset="-120"/>
              </a:rPr>
              <a:t>11,88 horas</a:t>
            </a:r>
            <a:endParaRPr lang="en-US" sz="3850" dirty="0"/>
          </a:p>
        </p:txBody>
      </p:sp>
      <p:sp>
        <p:nvSpPr>
          <p:cNvPr id="14" name="Text 11"/>
          <p:cNvSpPr/>
          <p:nvPr/>
        </p:nvSpPr>
        <p:spPr>
          <a:xfrm>
            <a:off x="5163264" y="5632620"/>
            <a:ext cx="1963460" cy="245388"/>
          </a:xfrm>
          <a:prstGeom prst="rect">
            <a:avLst/>
          </a:prstGeom>
          <a:noFill/>
          <a:ln/>
        </p:spPr>
        <p:txBody>
          <a:bodyPr wrap="none" lIns="0" tIns="0" rIns="0" bIns="0" rtlCol="0" anchor="t"/>
          <a:lstStyle/>
          <a:p>
            <a:pPr marL="0" indent="0" algn="ctr">
              <a:lnSpc>
                <a:spcPts val="1900"/>
              </a:lnSpc>
              <a:buNone/>
            </a:pPr>
            <a:r>
              <a:rPr lang="en-US" sz="1500" b="1" dirty="0">
                <a:solidFill>
                  <a:srgbClr val="384653"/>
                </a:solidFill>
                <a:latin typeface="Barlow Bold" pitchFamily="34" charset="0"/>
                <a:ea typeface="Barlow Bold" pitchFamily="34" charset="-122"/>
                <a:cs typeface="Barlow Bold" pitchFamily="34" charset="-120"/>
              </a:rPr>
              <a:t>Formación Hombres</a:t>
            </a:r>
            <a:endParaRPr lang="en-US" sz="1500" dirty="0"/>
          </a:p>
        </p:txBody>
      </p:sp>
      <p:sp>
        <p:nvSpPr>
          <p:cNvPr id="15" name="Text 12"/>
          <p:cNvSpPr/>
          <p:nvPr/>
        </p:nvSpPr>
        <p:spPr>
          <a:xfrm>
            <a:off x="4519493" y="5995404"/>
            <a:ext cx="3251121" cy="213241"/>
          </a:xfrm>
          <a:prstGeom prst="rect">
            <a:avLst/>
          </a:prstGeom>
          <a:noFill/>
          <a:ln/>
        </p:spPr>
        <p:txBody>
          <a:bodyPr wrap="none" lIns="0" tIns="0" rIns="0" bIns="0" rtlCol="0" anchor="t"/>
          <a:lstStyle/>
          <a:p>
            <a:pPr marL="0" indent="0" algn="ctr">
              <a:lnSpc>
                <a:spcPts val="1650"/>
              </a:lnSpc>
              <a:buNone/>
            </a:pPr>
            <a:endParaRPr lang="en-US" sz="1150" dirty="0"/>
          </a:p>
        </p:txBody>
      </p:sp>
      <p:sp>
        <p:nvSpPr>
          <p:cNvPr id="16" name="Text 13"/>
          <p:cNvSpPr/>
          <p:nvPr/>
        </p:nvSpPr>
        <p:spPr>
          <a:xfrm>
            <a:off x="8142327" y="3499961"/>
            <a:ext cx="5374005" cy="852964"/>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El desarrollo de competencias y la mejora continua de las capacidades de la plantilla constituyen un eje relevante de la sostenibilidad social de PLASTIGAUR. En 2024, se han dedicado 58.223€ al plan de formación que ha incluido programas sobre las sigueintes competencias:</a:t>
            </a:r>
            <a:endParaRPr lang="en-US" sz="1150" dirty="0"/>
          </a:p>
        </p:txBody>
      </p:sp>
      <p:sp>
        <p:nvSpPr>
          <p:cNvPr id="17" name="Text 14"/>
          <p:cNvSpPr/>
          <p:nvPr/>
        </p:nvSpPr>
        <p:spPr>
          <a:xfrm>
            <a:off x="8142327" y="4458533"/>
            <a:ext cx="5374005" cy="1066811"/>
          </a:xfrm>
          <a:prstGeom prst="rect">
            <a:avLst/>
          </a:prstGeom>
          <a:noFill/>
          <a:ln/>
        </p:spPr>
        <p:txBody>
          <a:bodyPr wrap="square" lIns="0" tIns="0" rIns="0" bIns="0" rtlCol="0" anchor="t"/>
          <a:lstStyle/>
          <a:p>
            <a:pPr marL="342900" indent="-342900" algn="l">
              <a:lnSpc>
                <a:spcPts val="1650"/>
              </a:lnSpc>
              <a:buSzPct val="100000"/>
              <a:buChar char="•"/>
            </a:pPr>
            <a:r>
              <a:rPr lang="en-US" sz="1150" dirty="0">
                <a:solidFill>
                  <a:srgbClr val="384653"/>
                </a:solidFill>
                <a:latin typeface="Montserrat" pitchFamily="34" charset="0"/>
                <a:ea typeface="Montserrat" pitchFamily="34" charset="-122"/>
                <a:cs typeface="Montserrat" pitchFamily="34" charset="-120"/>
              </a:rPr>
              <a:t>Idiomas</a:t>
            </a:r>
            <a:endParaRPr lang="en-US" sz="1150" dirty="0"/>
          </a:p>
          <a:p>
            <a:pPr marL="342900" indent="-342900" algn="l">
              <a:lnSpc>
                <a:spcPts val="1650"/>
              </a:lnSpc>
              <a:buSzPct val="100000"/>
              <a:buChar char="•"/>
            </a:pPr>
            <a:r>
              <a:rPr lang="en-US" sz="1150" dirty="0">
                <a:solidFill>
                  <a:srgbClr val="384653"/>
                </a:solidFill>
                <a:latin typeface="Montserrat" pitchFamily="34" charset="0"/>
                <a:ea typeface="Montserrat" pitchFamily="34" charset="-122"/>
                <a:cs typeface="Montserrat" pitchFamily="34" charset="-120"/>
              </a:rPr>
              <a:t>Gestión empresarial</a:t>
            </a:r>
            <a:endParaRPr lang="en-US" sz="1150" dirty="0"/>
          </a:p>
          <a:p>
            <a:pPr marL="342900" indent="-342900" algn="l">
              <a:lnSpc>
                <a:spcPts val="1650"/>
              </a:lnSpc>
              <a:buSzPct val="100000"/>
              <a:buChar char="•"/>
            </a:pPr>
            <a:r>
              <a:rPr lang="en-US" sz="1150" dirty="0">
                <a:solidFill>
                  <a:srgbClr val="384653"/>
                </a:solidFill>
                <a:latin typeface="Montserrat" pitchFamily="34" charset="0"/>
                <a:ea typeface="Montserrat" pitchFamily="34" charset="-122"/>
                <a:cs typeface="Montserrat" pitchFamily="34" charset="-120"/>
              </a:rPr>
              <a:t>Gestión administrativa</a:t>
            </a:r>
            <a:endParaRPr lang="en-US" sz="1150" dirty="0"/>
          </a:p>
          <a:p>
            <a:pPr marL="342900" indent="-342900" algn="l">
              <a:lnSpc>
                <a:spcPts val="1650"/>
              </a:lnSpc>
              <a:buSzPct val="100000"/>
              <a:buChar char="•"/>
            </a:pPr>
            <a:r>
              <a:rPr lang="en-US" sz="1150" dirty="0">
                <a:solidFill>
                  <a:srgbClr val="384653"/>
                </a:solidFill>
                <a:latin typeface="Montserrat" pitchFamily="34" charset="0"/>
                <a:ea typeface="Montserrat" pitchFamily="34" charset="-122"/>
                <a:cs typeface="Montserrat" pitchFamily="34" charset="-120"/>
              </a:rPr>
              <a:t>Herramientas digitales</a:t>
            </a:r>
            <a:endParaRPr lang="en-US" sz="1150" dirty="0"/>
          </a:p>
          <a:p>
            <a:pPr marL="342900" indent="-342900" algn="l">
              <a:lnSpc>
                <a:spcPts val="1650"/>
              </a:lnSpc>
              <a:buSzPct val="100000"/>
              <a:buChar char="•"/>
            </a:pPr>
            <a:r>
              <a:rPr lang="en-US" sz="1150" dirty="0">
                <a:solidFill>
                  <a:srgbClr val="384653"/>
                </a:solidFill>
                <a:latin typeface="Montserrat" pitchFamily="34" charset="0"/>
                <a:ea typeface="Montserrat" pitchFamily="34" charset="-122"/>
                <a:cs typeface="Montserrat" pitchFamily="34" charset="-120"/>
              </a:rPr>
              <a:t>Prevención de riesgos laborales</a:t>
            </a:r>
            <a:endParaRPr lang="en-US" sz="1150" dirty="0"/>
          </a:p>
        </p:txBody>
      </p:sp>
      <p:sp>
        <p:nvSpPr>
          <p:cNvPr id="18" name="Text 15"/>
          <p:cNvSpPr/>
          <p:nvPr/>
        </p:nvSpPr>
        <p:spPr>
          <a:xfrm>
            <a:off x="8142327" y="5630953"/>
            <a:ext cx="5374005" cy="1066205"/>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El acceso a la formación ha sido equitativo entre hombres y mujeres. La media de horas de formación asciende a 9 en las mujeres y a 11,88 en los hombres . La diferencia observada respondea la mayor carga formativa en prevención de riesgos laborales asociada a los puestos operativos, ocupados mayoritariamente por hombres.</a:t>
            </a:r>
            <a:endParaRPr lang="en-US" sz="1150" dirty="0"/>
          </a:p>
        </p:txBody>
      </p:sp>
      <p:sp>
        <p:nvSpPr>
          <p:cNvPr id="19" name="Text 16"/>
          <p:cNvSpPr/>
          <p:nvPr/>
        </p:nvSpPr>
        <p:spPr>
          <a:xfrm>
            <a:off x="1121569" y="6934807"/>
            <a:ext cx="12387263" cy="170736"/>
          </a:xfrm>
          <a:prstGeom prst="rect">
            <a:avLst/>
          </a:prstGeom>
          <a:noFill/>
          <a:ln/>
        </p:spPr>
        <p:txBody>
          <a:bodyPr wrap="none" lIns="0" tIns="0" rIns="0" bIns="0" rtlCol="0" anchor="t"/>
          <a:lstStyle/>
          <a:p>
            <a:pPr marL="0" indent="0" algn="ctr">
              <a:lnSpc>
                <a:spcPts val="1300"/>
              </a:lnSpc>
              <a:buNone/>
            </a:pPr>
            <a:r>
              <a:rPr lang="en-US" sz="900" dirty="0">
                <a:solidFill>
                  <a:srgbClr val="384653"/>
                </a:solidFill>
                <a:latin typeface="Montserrat" pitchFamily="34" charset="0"/>
                <a:ea typeface="Montserrat" pitchFamily="34" charset="-122"/>
                <a:cs typeface="Montserrat" pitchFamily="34" charset="-120"/>
              </a:rPr>
              <a:t>Página 50</a:t>
            </a:r>
            <a:endParaRPr lang="en-US" sz="9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840480" cy="8229600"/>
          </a:xfrm>
          <a:prstGeom prst="rect">
            <a:avLst/>
          </a:prstGeom>
        </p:spPr>
      </p:pic>
      <p:sp>
        <p:nvSpPr>
          <p:cNvPr id="3" name="Text 0"/>
          <p:cNvSpPr/>
          <p:nvPr/>
        </p:nvSpPr>
        <p:spPr>
          <a:xfrm>
            <a:off x="4272796" y="1219676"/>
            <a:ext cx="7650361" cy="506016"/>
          </a:xfrm>
          <a:prstGeom prst="rect">
            <a:avLst/>
          </a:prstGeom>
          <a:noFill/>
          <a:ln/>
        </p:spPr>
        <p:txBody>
          <a:bodyPr wrap="none" lIns="0" tIns="0" rIns="0" bIns="0" rtlCol="0" anchor="t"/>
          <a:lstStyle/>
          <a:p>
            <a:pPr marL="0" indent="0" algn="l">
              <a:lnSpc>
                <a:spcPts val="3950"/>
              </a:lnSpc>
              <a:buNone/>
            </a:pPr>
            <a:r>
              <a:rPr lang="en-US" sz="3150" b="1" dirty="0">
                <a:solidFill>
                  <a:srgbClr val="2E3C4E"/>
                </a:solidFill>
                <a:latin typeface="Barlow Bold" pitchFamily="34" charset="0"/>
                <a:ea typeface="Barlow Bold" pitchFamily="34" charset="-122"/>
                <a:cs typeface="Barlow Bold" pitchFamily="34" charset="-120"/>
              </a:rPr>
              <a:t>5.5.Derechos Humanos del Personal Propio</a:t>
            </a:r>
            <a:endParaRPr lang="en-US" sz="3150" dirty="0"/>
          </a:p>
        </p:txBody>
      </p:sp>
      <p:sp>
        <p:nvSpPr>
          <p:cNvPr id="4" name="Text 1"/>
          <p:cNvSpPr/>
          <p:nvPr/>
        </p:nvSpPr>
        <p:spPr>
          <a:xfrm>
            <a:off x="4272796" y="1912858"/>
            <a:ext cx="9742408" cy="668655"/>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PLASTIGAUR asume el respeto y la protección de los derechos humanos de su personal propio como un principio básico de su modelo de gestión. Este compromiso se aplica a todas las personas trabajadoras y se integra de forma transversal en las políticas internas, los procedimientos del sistema de gestión y las relaciones laborales.</a:t>
            </a:r>
            <a:endParaRPr lang="en-US" sz="1200" dirty="0"/>
          </a:p>
        </p:txBody>
      </p:sp>
      <p:sp>
        <p:nvSpPr>
          <p:cNvPr id="5" name="Text 2"/>
          <p:cNvSpPr/>
          <p:nvPr/>
        </p:nvSpPr>
        <p:spPr>
          <a:xfrm>
            <a:off x="4272796" y="2721888"/>
            <a:ext cx="9742408" cy="891540"/>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El marco de referencia en materia de derechos humanos se apoya en el cumplimiento estricto de la legislación laboral y social vigente, en el convenio colectivo propio de empresa y en un conjunto de políticas y protocolos internos que desarrollan principios de igualdad, no discriminación, respeto, dignidad y prevención de conductas inadecuadas en el entorno de trabajo. Así:</a:t>
            </a:r>
            <a:endParaRPr lang="en-US" sz="1200" dirty="0"/>
          </a:p>
        </p:txBody>
      </p:sp>
      <p:sp>
        <p:nvSpPr>
          <p:cNvPr id="6" name="Shape 3"/>
          <p:cNvSpPr/>
          <p:nvPr/>
        </p:nvSpPr>
        <p:spPr>
          <a:xfrm>
            <a:off x="4272796" y="3753802"/>
            <a:ext cx="3164205" cy="1542098"/>
          </a:xfrm>
          <a:prstGeom prst="roundRect">
            <a:avLst>
              <a:gd name="adj" fmla="val 14963"/>
            </a:avLst>
          </a:prstGeom>
          <a:solidFill>
            <a:srgbClr val="D4E9F7"/>
          </a:solidFill>
          <a:ln w="7620">
            <a:solidFill>
              <a:srgbClr val="BACFDD"/>
            </a:solidFill>
            <a:prstDash val="solid"/>
          </a:ln>
        </p:spPr>
        <p:txBody>
          <a:bodyPr/>
          <a:lstStyle/>
          <a:p>
            <a:endParaRPr lang="es-ES"/>
          </a:p>
        </p:txBody>
      </p:sp>
      <p:sp>
        <p:nvSpPr>
          <p:cNvPr id="7" name="Text 4"/>
          <p:cNvSpPr/>
          <p:nvPr/>
        </p:nvSpPr>
        <p:spPr>
          <a:xfrm>
            <a:off x="4434126" y="3915132"/>
            <a:ext cx="2023943" cy="253008"/>
          </a:xfrm>
          <a:prstGeom prst="rect">
            <a:avLst/>
          </a:prstGeom>
          <a:noFill/>
          <a:ln/>
        </p:spPr>
        <p:txBody>
          <a:bodyPr wrap="none" lIns="0" tIns="0" rIns="0" bIns="0" rtlCol="0" anchor="t"/>
          <a:lstStyle/>
          <a:p>
            <a:pPr marL="0" indent="0" algn="l">
              <a:lnSpc>
                <a:spcPts val="1950"/>
              </a:lnSpc>
              <a:buNone/>
            </a:pPr>
            <a:r>
              <a:rPr lang="en-US" sz="1550" b="1" dirty="0">
                <a:solidFill>
                  <a:srgbClr val="384653"/>
                </a:solidFill>
                <a:latin typeface="Barlow Bold" pitchFamily="34" charset="0"/>
                <a:ea typeface="Barlow Bold" pitchFamily="34" charset="-122"/>
                <a:cs typeface="Barlow Bold" pitchFamily="34" charset="-120"/>
              </a:rPr>
              <a:t>Protocolo Acoso</a:t>
            </a:r>
            <a:endParaRPr lang="en-US" sz="1550" dirty="0"/>
          </a:p>
        </p:txBody>
      </p:sp>
      <p:sp>
        <p:nvSpPr>
          <p:cNvPr id="8" name="Text 5"/>
          <p:cNvSpPr/>
          <p:nvPr/>
        </p:nvSpPr>
        <p:spPr>
          <a:xfrm>
            <a:off x="4434126" y="4243030"/>
            <a:ext cx="2841546" cy="891540"/>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Prevención y actuación frente al acoso laboral, sexual y por razón de sexo, con garantías de confidencialidad</a:t>
            </a:r>
            <a:endParaRPr lang="en-US" sz="1200" dirty="0"/>
          </a:p>
        </p:txBody>
      </p:sp>
      <p:sp>
        <p:nvSpPr>
          <p:cNvPr id="9" name="Shape 6"/>
          <p:cNvSpPr/>
          <p:nvPr/>
        </p:nvSpPr>
        <p:spPr>
          <a:xfrm>
            <a:off x="7561778" y="3753802"/>
            <a:ext cx="3164324" cy="1542098"/>
          </a:xfrm>
          <a:prstGeom prst="roundRect">
            <a:avLst>
              <a:gd name="adj" fmla="val 14963"/>
            </a:avLst>
          </a:prstGeom>
          <a:solidFill>
            <a:srgbClr val="D4E9F7"/>
          </a:solidFill>
          <a:ln w="7620">
            <a:solidFill>
              <a:srgbClr val="BACFDD"/>
            </a:solidFill>
            <a:prstDash val="solid"/>
          </a:ln>
        </p:spPr>
        <p:txBody>
          <a:bodyPr/>
          <a:lstStyle/>
          <a:p>
            <a:endParaRPr lang="es-ES"/>
          </a:p>
        </p:txBody>
      </p:sp>
      <p:sp>
        <p:nvSpPr>
          <p:cNvPr id="10" name="Text 7"/>
          <p:cNvSpPr/>
          <p:nvPr/>
        </p:nvSpPr>
        <p:spPr>
          <a:xfrm>
            <a:off x="7723108" y="3915132"/>
            <a:ext cx="2023943" cy="253008"/>
          </a:xfrm>
          <a:prstGeom prst="rect">
            <a:avLst/>
          </a:prstGeom>
          <a:noFill/>
          <a:ln/>
        </p:spPr>
        <p:txBody>
          <a:bodyPr wrap="none" lIns="0" tIns="0" rIns="0" bIns="0" rtlCol="0" anchor="t"/>
          <a:lstStyle/>
          <a:p>
            <a:pPr marL="0" indent="0" algn="l">
              <a:lnSpc>
                <a:spcPts val="1950"/>
              </a:lnSpc>
              <a:buNone/>
            </a:pPr>
            <a:r>
              <a:rPr lang="en-US" sz="1550" b="1" dirty="0">
                <a:solidFill>
                  <a:srgbClr val="384653"/>
                </a:solidFill>
                <a:latin typeface="Barlow Bold" pitchFamily="34" charset="0"/>
                <a:ea typeface="Barlow Bold" pitchFamily="34" charset="-122"/>
                <a:cs typeface="Barlow Bold" pitchFamily="34" charset="-120"/>
              </a:rPr>
              <a:t>Protocolo LGTBI</a:t>
            </a:r>
            <a:endParaRPr lang="en-US" sz="1550" dirty="0"/>
          </a:p>
        </p:txBody>
      </p:sp>
      <p:sp>
        <p:nvSpPr>
          <p:cNvPr id="11" name="Text 8"/>
          <p:cNvSpPr/>
          <p:nvPr/>
        </p:nvSpPr>
        <p:spPr>
          <a:xfrm>
            <a:off x="7723108" y="4243030"/>
            <a:ext cx="2841665" cy="668655"/>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Medidas específicas para prevenir discriminación por orientación sexual o identidad de género</a:t>
            </a:r>
            <a:endParaRPr lang="en-US" sz="1200" dirty="0"/>
          </a:p>
        </p:txBody>
      </p:sp>
      <p:sp>
        <p:nvSpPr>
          <p:cNvPr id="12" name="Shape 9"/>
          <p:cNvSpPr/>
          <p:nvPr/>
        </p:nvSpPr>
        <p:spPr>
          <a:xfrm>
            <a:off x="10850880" y="3753802"/>
            <a:ext cx="3164205" cy="1542098"/>
          </a:xfrm>
          <a:prstGeom prst="roundRect">
            <a:avLst>
              <a:gd name="adj" fmla="val 14963"/>
            </a:avLst>
          </a:prstGeom>
          <a:solidFill>
            <a:srgbClr val="D4E9F7"/>
          </a:solidFill>
          <a:ln w="7620">
            <a:solidFill>
              <a:srgbClr val="BACFDD"/>
            </a:solidFill>
            <a:prstDash val="solid"/>
          </a:ln>
        </p:spPr>
        <p:txBody>
          <a:bodyPr/>
          <a:lstStyle/>
          <a:p>
            <a:endParaRPr lang="es-ES"/>
          </a:p>
        </p:txBody>
      </p:sp>
      <p:sp>
        <p:nvSpPr>
          <p:cNvPr id="13" name="Text 10"/>
          <p:cNvSpPr/>
          <p:nvPr/>
        </p:nvSpPr>
        <p:spPr>
          <a:xfrm>
            <a:off x="11012210" y="3915132"/>
            <a:ext cx="2023943" cy="253008"/>
          </a:xfrm>
          <a:prstGeom prst="rect">
            <a:avLst/>
          </a:prstGeom>
          <a:noFill/>
          <a:ln/>
        </p:spPr>
        <p:txBody>
          <a:bodyPr wrap="none" lIns="0" tIns="0" rIns="0" bIns="0" rtlCol="0" anchor="t"/>
          <a:lstStyle/>
          <a:p>
            <a:pPr marL="0" indent="0" algn="l">
              <a:lnSpc>
                <a:spcPts val="1950"/>
              </a:lnSpc>
              <a:buNone/>
            </a:pPr>
            <a:r>
              <a:rPr lang="en-US" sz="1550" b="1" dirty="0">
                <a:solidFill>
                  <a:srgbClr val="384653"/>
                </a:solidFill>
                <a:latin typeface="Barlow Bold" pitchFamily="34" charset="0"/>
                <a:ea typeface="Barlow Bold" pitchFamily="34" charset="-122"/>
                <a:cs typeface="Barlow Bold" pitchFamily="34" charset="-120"/>
              </a:rPr>
              <a:t>Código Ético</a:t>
            </a:r>
            <a:endParaRPr lang="en-US" sz="1550" dirty="0"/>
          </a:p>
        </p:txBody>
      </p:sp>
      <p:sp>
        <p:nvSpPr>
          <p:cNvPr id="14" name="Text 11"/>
          <p:cNvSpPr/>
          <p:nvPr/>
        </p:nvSpPr>
        <p:spPr>
          <a:xfrm>
            <a:off x="11012210" y="4243030"/>
            <a:ext cx="2841546" cy="891540"/>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Expectativas claras de comportamiento basadas en respeto, integridad e igualdad de trato</a:t>
            </a:r>
            <a:endParaRPr lang="en-US" sz="1200" dirty="0"/>
          </a:p>
        </p:txBody>
      </p:sp>
      <p:sp>
        <p:nvSpPr>
          <p:cNvPr id="15" name="Text 12"/>
          <p:cNvSpPr/>
          <p:nvPr/>
        </p:nvSpPr>
        <p:spPr>
          <a:xfrm>
            <a:off x="4272796" y="5436275"/>
            <a:ext cx="9742408" cy="668655"/>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Durante el ejercicio 2024, PLASTIGAUR no ha identificado ni confirmado la existencia de incidentes graves relacionados con vulneraciones de derechos humanos que afecten a su personal propio. Tampoco se han registrado sanciones, denuncias o procedimientos judiciales vinculados a este ámbito.</a:t>
            </a:r>
            <a:endParaRPr lang="en-US" sz="1200" dirty="0"/>
          </a:p>
        </p:txBody>
      </p:sp>
      <p:sp>
        <p:nvSpPr>
          <p:cNvPr id="16" name="Text 13"/>
          <p:cNvSpPr/>
          <p:nvPr/>
        </p:nvSpPr>
        <p:spPr>
          <a:xfrm>
            <a:off x="4272796" y="6245304"/>
            <a:ext cx="9742408" cy="445770"/>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La gestión de posibles conflictos o incidencias se canaliza a través de los mecanismos internos existentes, garantizando la confidencialidad, la imparcialidad y la protección de las personas implicadas.</a:t>
            </a:r>
            <a:endParaRPr lang="en-US" sz="1200" dirty="0"/>
          </a:p>
        </p:txBody>
      </p:sp>
      <p:sp>
        <p:nvSpPr>
          <p:cNvPr id="17" name="Text 14"/>
          <p:cNvSpPr/>
          <p:nvPr/>
        </p:nvSpPr>
        <p:spPr>
          <a:xfrm>
            <a:off x="4272796" y="6831449"/>
            <a:ext cx="9742408" cy="178356"/>
          </a:xfrm>
          <a:prstGeom prst="rect">
            <a:avLst/>
          </a:prstGeom>
          <a:noFill/>
          <a:ln/>
        </p:spPr>
        <p:txBody>
          <a:bodyPr wrap="none" lIns="0" tIns="0" rIns="0" bIns="0" rtlCol="0" anchor="t"/>
          <a:lstStyle/>
          <a:p>
            <a:pPr marL="0" indent="0" algn="r">
              <a:lnSpc>
                <a:spcPts val="1400"/>
              </a:lnSpc>
              <a:buNone/>
            </a:pPr>
            <a:r>
              <a:rPr lang="en-US" sz="950" dirty="0">
                <a:solidFill>
                  <a:srgbClr val="384653"/>
                </a:solidFill>
                <a:latin typeface="Montserrat" pitchFamily="34" charset="0"/>
                <a:ea typeface="Montserrat" pitchFamily="34" charset="-122"/>
                <a:cs typeface="Montserrat" pitchFamily="34" charset="-120"/>
              </a:rPr>
              <a:t>Página 51</a:t>
            </a:r>
            <a:endParaRPr lang="en-US" sz="95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19018" y="740688"/>
            <a:ext cx="7705963" cy="280154"/>
          </a:xfrm>
          <a:prstGeom prst="rect">
            <a:avLst/>
          </a:prstGeom>
          <a:noFill/>
          <a:ln/>
        </p:spPr>
        <p:txBody>
          <a:bodyPr wrap="none" lIns="0" tIns="0" rIns="0" bIns="0" rtlCol="0" anchor="t"/>
          <a:lstStyle/>
          <a:p>
            <a:pPr marL="0" indent="0" algn="l">
              <a:lnSpc>
                <a:spcPts val="2200"/>
              </a:lnSpc>
              <a:buNone/>
            </a:pPr>
            <a:endParaRPr lang="en-US" sz="1400" dirty="0"/>
          </a:p>
        </p:txBody>
      </p:sp>
      <p:sp>
        <p:nvSpPr>
          <p:cNvPr id="4" name="Text 1"/>
          <p:cNvSpPr/>
          <p:nvPr/>
        </p:nvSpPr>
        <p:spPr>
          <a:xfrm>
            <a:off x="719018" y="1212532"/>
            <a:ext cx="7705963" cy="280154"/>
          </a:xfrm>
          <a:prstGeom prst="rect">
            <a:avLst/>
          </a:prstGeom>
          <a:noFill/>
          <a:ln/>
        </p:spPr>
        <p:txBody>
          <a:bodyPr wrap="none" lIns="0" tIns="0" rIns="0" bIns="0" rtlCol="0" anchor="t"/>
          <a:lstStyle/>
          <a:p>
            <a:pPr marL="0" indent="0" algn="l">
              <a:lnSpc>
                <a:spcPts val="2200"/>
              </a:lnSpc>
              <a:buNone/>
            </a:pPr>
            <a:endParaRPr lang="en-US" sz="1400" dirty="0"/>
          </a:p>
        </p:txBody>
      </p:sp>
      <p:sp>
        <p:nvSpPr>
          <p:cNvPr id="5" name="Text 2"/>
          <p:cNvSpPr/>
          <p:nvPr/>
        </p:nvSpPr>
        <p:spPr>
          <a:xfrm>
            <a:off x="719018" y="1748314"/>
            <a:ext cx="7705963" cy="2447806"/>
          </a:xfrm>
          <a:prstGeom prst="rect">
            <a:avLst/>
          </a:prstGeom>
          <a:noFill/>
          <a:ln/>
        </p:spPr>
        <p:txBody>
          <a:bodyPr wrap="square" lIns="0" tIns="0" rIns="0" bIns="0" rtlCol="0" anchor="t"/>
          <a:lstStyle/>
          <a:p>
            <a:pPr marL="0" indent="0" algn="l">
              <a:lnSpc>
                <a:spcPts val="6400"/>
              </a:lnSpc>
              <a:buNone/>
            </a:pPr>
            <a:r>
              <a:rPr lang="en-US" sz="5100" b="1" dirty="0">
                <a:solidFill>
                  <a:srgbClr val="2E3C4E"/>
                </a:solidFill>
                <a:latin typeface="Barlow Bold" pitchFamily="34" charset="0"/>
                <a:ea typeface="Barlow Bold" pitchFamily="34" charset="-122"/>
                <a:cs typeface="Barlow Bold" pitchFamily="34" charset="-120"/>
              </a:rPr>
              <a:t>VI.Compromiso con una Conducta Empresarial Responsable</a:t>
            </a:r>
            <a:endParaRPr lang="en-US" sz="5100" dirty="0"/>
          </a:p>
        </p:txBody>
      </p:sp>
      <p:sp>
        <p:nvSpPr>
          <p:cNvPr id="6" name="Text 3"/>
          <p:cNvSpPr/>
          <p:nvPr/>
        </p:nvSpPr>
        <p:spPr>
          <a:xfrm>
            <a:off x="719018" y="4451747"/>
            <a:ext cx="7705963" cy="280154"/>
          </a:xfrm>
          <a:prstGeom prst="rect">
            <a:avLst/>
          </a:prstGeom>
          <a:noFill/>
          <a:ln/>
        </p:spPr>
        <p:txBody>
          <a:bodyPr wrap="none" lIns="0" tIns="0" rIns="0" bIns="0" rtlCol="0" anchor="t"/>
          <a:lstStyle/>
          <a:p>
            <a:pPr marL="0" indent="0" algn="l">
              <a:lnSpc>
                <a:spcPts val="2200"/>
              </a:lnSpc>
              <a:buNone/>
            </a:pPr>
            <a:endParaRPr lang="en-US" sz="1400" dirty="0"/>
          </a:p>
        </p:txBody>
      </p:sp>
      <p:sp>
        <p:nvSpPr>
          <p:cNvPr id="7" name="Text 4"/>
          <p:cNvSpPr/>
          <p:nvPr/>
        </p:nvSpPr>
        <p:spPr>
          <a:xfrm>
            <a:off x="719018" y="4923592"/>
            <a:ext cx="7705963" cy="224076"/>
          </a:xfrm>
          <a:prstGeom prst="rect">
            <a:avLst/>
          </a:prstGeom>
          <a:noFill/>
          <a:ln/>
        </p:spPr>
        <p:txBody>
          <a:bodyPr wrap="none" lIns="0" tIns="0" rIns="0" bIns="0" rtlCol="0" anchor="t"/>
          <a:lstStyle/>
          <a:p>
            <a:pPr marL="0" indent="0" algn="r">
              <a:lnSpc>
                <a:spcPts val="1750"/>
              </a:lnSpc>
              <a:buNone/>
            </a:pPr>
            <a:endParaRPr lang="en-US" sz="1100" dirty="0"/>
          </a:p>
        </p:txBody>
      </p:sp>
      <p:sp>
        <p:nvSpPr>
          <p:cNvPr id="8" name="Text 5"/>
          <p:cNvSpPr/>
          <p:nvPr/>
        </p:nvSpPr>
        <p:spPr>
          <a:xfrm>
            <a:off x="719018" y="5339358"/>
            <a:ext cx="7705963" cy="224076"/>
          </a:xfrm>
          <a:prstGeom prst="rect">
            <a:avLst/>
          </a:prstGeom>
          <a:noFill/>
          <a:ln/>
        </p:spPr>
        <p:txBody>
          <a:bodyPr wrap="none" lIns="0" tIns="0" rIns="0" bIns="0" rtlCol="0" anchor="t"/>
          <a:lstStyle/>
          <a:p>
            <a:pPr marL="0" indent="0" algn="r">
              <a:lnSpc>
                <a:spcPts val="1750"/>
              </a:lnSpc>
              <a:buNone/>
            </a:pPr>
            <a:endParaRPr lang="en-US" sz="1100" dirty="0"/>
          </a:p>
        </p:txBody>
      </p:sp>
      <p:sp>
        <p:nvSpPr>
          <p:cNvPr id="9" name="Text 6"/>
          <p:cNvSpPr/>
          <p:nvPr/>
        </p:nvSpPr>
        <p:spPr>
          <a:xfrm>
            <a:off x="719018" y="5755124"/>
            <a:ext cx="7705963" cy="224076"/>
          </a:xfrm>
          <a:prstGeom prst="rect">
            <a:avLst/>
          </a:prstGeom>
          <a:noFill/>
          <a:ln/>
        </p:spPr>
        <p:txBody>
          <a:bodyPr wrap="none" lIns="0" tIns="0" rIns="0" bIns="0" rtlCol="0" anchor="t"/>
          <a:lstStyle/>
          <a:p>
            <a:pPr marL="0" indent="0" algn="r">
              <a:lnSpc>
                <a:spcPts val="1750"/>
              </a:lnSpc>
              <a:buNone/>
            </a:pPr>
            <a:endParaRPr lang="en-US" sz="1100" dirty="0"/>
          </a:p>
        </p:txBody>
      </p:sp>
      <p:sp>
        <p:nvSpPr>
          <p:cNvPr id="10" name="Text 7"/>
          <p:cNvSpPr/>
          <p:nvPr/>
        </p:nvSpPr>
        <p:spPr>
          <a:xfrm>
            <a:off x="719018" y="6170890"/>
            <a:ext cx="7705963" cy="224076"/>
          </a:xfrm>
          <a:prstGeom prst="rect">
            <a:avLst/>
          </a:prstGeom>
          <a:noFill/>
          <a:ln/>
        </p:spPr>
        <p:txBody>
          <a:bodyPr wrap="none" lIns="0" tIns="0" rIns="0" bIns="0" rtlCol="0" anchor="t"/>
          <a:lstStyle/>
          <a:p>
            <a:pPr marL="0" indent="0" algn="r">
              <a:lnSpc>
                <a:spcPts val="1750"/>
              </a:lnSpc>
              <a:buNone/>
            </a:pPr>
            <a:endParaRPr lang="en-US" sz="1100" dirty="0"/>
          </a:p>
        </p:txBody>
      </p:sp>
      <p:sp>
        <p:nvSpPr>
          <p:cNvPr id="11" name="Text 8"/>
          <p:cNvSpPr/>
          <p:nvPr/>
        </p:nvSpPr>
        <p:spPr>
          <a:xfrm>
            <a:off x="719018" y="6586657"/>
            <a:ext cx="7705963" cy="224076"/>
          </a:xfrm>
          <a:prstGeom prst="rect">
            <a:avLst/>
          </a:prstGeom>
          <a:noFill/>
          <a:ln/>
        </p:spPr>
        <p:txBody>
          <a:bodyPr wrap="none" lIns="0" tIns="0" rIns="0" bIns="0" rtlCol="0" anchor="t"/>
          <a:lstStyle/>
          <a:p>
            <a:pPr marL="0" indent="0" algn="r">
              <a:lnSpc>
                <a:spcPts val="1750"/>
              </a:lnSpc>
              <a:buNone/>
            </a:pPr>
            <a:endParaRPr lang="en-US" sz="1100" dirty="0"/>
          </a:p>
        </p:txBody>
      </p:sp>
      <p:sp>
        <p:nvSpPr>
          <p:cNvPr id="12" name="Text 9"/>
          <p:cNvSpPr/>
          <p:nvPr/>
        </p:nvSpPr>
        <p:spPr>
          <a:xfrm>
            <a:off x="719018" y="7002423"/>
            <a:ext cx="7705963" cy="224076"/>
          </a:xfrm>
          <a:prstGeom prst="rect">
            <a:avLst/>
          </a:prstGeom>
          <a:noFill/>
          <a:ln/>
        </p:spPr>
        <p:txBody>
          <a:bodyPr wrap="none" lIns="0" tIns="0" rIns="0" bIns="0" rtlCol="0" anchor="t"/>
          <a:lstStyle/>
          <a:p>
            <a:pPr marL="0" indent="0" algn="r">
              <a:lnSpc>
                <a:spcPts val="1750"/>
              </a:lnSpc>
              <a:buNone/>
            </a:pPr>
            <a:endParaRPr lang="en-US" sz="1100" dirty="0"/>
          </a:p>
        </p:txBody>
      </p:sp>
      <p:sp>
        <p:nvSpPr>
          <p:cNvPr id="13" name="Text 10"/>
          <p:cNvSpPr/>
          <p:nvPr/>
        </p:nvSpPr>
        <p:spPr>
          <a:xfrm>
            <a:off x="719018" y="7418189"/>
            <a:ext cx="7705963" cy="224076"/>
          </a:xfrm>
          <a:prstGeom prst="rect">
            <a:avLst/>
          </a:prstGeom>
          <a:noFill/>
          <a:ln/>
        </p:spPr>
        <p:txBody>
          <a:bodyPr wrap="none" lIns="0" tIns="0" rIns="0" bIns="0" rtlCol="0" anchor="t"/>
          <a:lstStyle/>
          <a:p>
            <a:pPr marL="0" indent="0" algn="r">
              <a:lnSpc>
                <a:spcPts val="1750"/>
              </a:lnSpc>
              <a:buNone/>
            </a:pPr>
            <a:r>
              <a:rPr lang="en-US" sz="1100" dirty="0">
                <a:solidFill>
                  <a:srgbClr val="384653"/>
                </a:solidFill>
                <a:latin typeface="Montserrat" pitchFamily="34" charset="0"/>
                <a:ea typeface="Montserrat" pitchFamily="34" charset="-122"/>
                <a:cs typeface="Montserrat" pitchFamily="34" charset="-120"/>
              </a:rPr>
              <a:t>Página 52</a:t>
            </a:r>
            <a:endParaRPr lang="en-US" sz="11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634841" y="1051203"/>
            <a:ext cx="9703118" cy="1044178"/>
          </a:xfrm>
          <a:prstGeom prst="rect">
            <a:avLst/>
          </a:prstGeom>
          <a:noFill/>
          <a:ln/>
        </p:spPr>
        <p:txBody>
          <a:bodyPr wrap="square" lIns="0" tIns="0" rIns="0" bIns="0" rtlCol="0" anchor="t"/>
          <a:lstStyle/>
          <a:p>
            <a:pPr marL="0" indent="0" algn="l">
              <a:lnSpc>
                <a:spcPts val="4100"/>
              </a:lnSpc>
              <a:buNone/>
            </a:pPr>
            <a:r>
              <a:rPr lang="en-US" sz="3250" b="1" dirty="0">
                <a:solidFill>
                  <a:srgbClr val="2E3C4E"/>
                </a:solidFill>
                <a:latin typeface="Barlow Bold" pitchFamily="34" charset="0"/>
                <a:ea typeface="Barlow Bold" pitchFamily="34" charset="-122"/>
                <a:cs typeface="Barlow Bold" pitchFamily="34" charset="-120"/>
              </a:rPr>
              <a:t>6.1.Conducta empresarial, código ético y canal de denuncias</a:t>
            </a:r>
            <a:endParaRPr lang="en-US" sz="3250" dirty="0"/>
          </a:p>
        </p:txBody>
      </p:sp>
      <p:sp>
        <p:nvSpPr>
          <p:cNvPr id="4" name="Text 1"/>
          <p:cNvSpPr/>
          <p:nvPr/>
        </p:nvSpPr>
        <p:spPr>
          <a:xfrm>
            <a:off x="634841" y="2294692"/>
            <a:ext cx="9703118" cy="699730"/>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PLASTIGAUR dispone de un Código Ético corporativo que establece los principios de conducta empresarial responsable aplicables a todas las personas trabajadoras, al equipo directivo y, de forma progresiva, a los terceros con los que mantiene relaciones comerciales.</a:t>
            </a:r>
            <a:endParaRPr lang="en-US" sz="1200" dirty="0"/>
          </a:p>
        </p:txBody>
      </p:sp>
      <p:sp>
        <p:nvSpPr>
          <p:cNvPr id="5" name="Shape 2"/>
          <p:cNvSpPr/>
          <p:nvPr/>
        </p:nvSpPr>
        <p:spPr>
          <a:xfrm>
            <a:off x="634841" y="3143845"/>
            <a:ext cx="4785122" cy="2616160"/>
          </a:xfrm>
          <a:prstGeom prst="roundRect">
            <a:avLst>
              <a:gd name="adj" fmla="val 9100"/>
            </a:avLst>
          </a:prstGeom>
          <a:solidFill>
            <a:srgbClr val="FFFFFF"/>
          </a:solidFill>
          <a:ln w="22860">
            <a:solidFill>
              <a:srgbClr val="BACFDD"/>
            </a:solidFill>
            <a:prstDash val="solid"/>
          </a:ln>
        </p:spPr>
        <p:txBody>
          <a:bodyPr/>
          <a:lstStyle/>
          <a:p>
            <a:endParaRPr lang="es-ES"/>
          </a:p>
        </p:txBody>
      </p:sp>
      <p:sp>
        <p:nvSpPr>
          <p:cNvPr id="6" name="Text 3"/>
          <p:cNvSpPr/>
          <p:nvPr/>
        </p:nvSpPr>
        <p:spPr>
          <a:xfrm>
            <a:off x="816412" y="3325416"/>
            <a:ext cx="2088356" cy="260985"/>
          </a:xfrm>
          <a:prstGeom prst="rect">
            <a:avLst/>
          </a:prstGeom>
          <a:noFill/>
          <a:ln/>
        </p:spPr>
        <p:txBody>
          <a:bodyPr wrap="none" lIns="0" tIns="0" rIns="0" bIns="0" rtlCol="0" anchor="t"/>
          <a:lstStyle/>
          <a:p>
            <a:pPr marL="0" indent="0" algn="l">
              <a:lnSpc>
                <a:spcPts val="2050"/>
              </a:lnSpc>
              <a:buNone/>
            </a:pPr>
            <a:r>
              <a:rPr lang="en-US" sz="1600" b="1" dirty="0">
                <a:solidFill>
                  <a:srgbClr val="384653"/>
                </a:solidFill>
                <a:latin typeface="Barlow Bold" pitchFamily="34" charset="0"/>
                <a:ea typeface="Barlow Bold" pitchFamily="34" charset="-122"/>
                <a:cs typeface="Barlow Bold" pitchFamily="34" charset="-120"/>
              </a:rPr>
              <a:t>Código Ético</a:t>
            </a:r>
            <a:endParaRPr lang="en-US" sz="1600" dirty="0"/>
          </a:p>
        </p:txBody>
      </p:sp>
      <p:sp>
        <p:nvSpPr>
          <p:cNvPr id="7" name="Text 4"/>
          <p:cNvSpPr/>
          <p:nvPr/>
        </p:nvSpPr>
        <p:spPr>
          <a:xfrm>
            <a:off x="816412" y="3666053"/>
            <a:ext cx="4421981" cy="1866223"/>
          </a:xfrm>
          <a:prstGeom prst="rect">
            <a:avLst/>
          </a:prstGeom>
          <a:noFill/>
          <a:ln/>
        </p:spPr>
        <p:txBody>
          <a:bodyPr wrap="square" lIns="0" tIns="0" rIns="0" bIns="0" rtlCol="0" anchor="t"/>
          <a:lstStyle/>
          <a:p>
            <a:pPr marL="342900" indent="-342900" algn="l">
              <a:lnSpc>
                <a:spcPts val="1800"/>
              </a:lnSpc>
              <a:buSzPct val="100000"/>
              <a:buChar char="•"/>
            </a:pPr>
            <a:r>
              <a:rPr lang="en-US" sz="1200" dirty="0">
                <a:solidFill>
                  <a:srgbClr val="384653"/>
                </a:solidFill>
                <a:latin typeface="Montserrat" pitchFamily="34" charset="0"/>
                <a:ea typeface="Montserrat" pitchFamily="34" charset="-122"/>
                <a:cs typeface="Montserrat" pitchFamily="34" charset="-120"/>
              </a:rPr>
              <a:t>Recoge Compromisos en materia de </a:t>
            </a:r>
            <a:r>
              <a:rPr lang="en-US" sz="1200" i="1" dirty="0">
                <a:solidFill>
                  <a:srgbClr val="384653"/>
                </a:solidFill>
                <a:latin typeface="Montserrat" pitchFamily="34" charset="0"/>
                <a:ea typeface="Montserrat" pitchFamily="34" charset="-122"/>
                <a:cs typeface="Montserrat" pitchFamily="34" charset="-120"/>
              </a:rPr>
              <a:t>cumplimiento normativo, integridad, respeto a los derechos humanos y laborales, igualdad de trato, prevención de la corrupción y rechazo de cualquier práctica fraudulenta o contraria a la legalidad.</a:t>
            </a:r>
            <a:endParaRPr lang="en-US" sz="1200" dirty="0"/>
          </a:p>
          <a:p>
            <a:pPr marL="342900" indent="-342900" algn="l">
              <a:lnSpc>
                <a:spcPts val="1800"/>
              </a:lnSpc>
              <a:buSzPct val="100000"/>
              <a:buChar char="•"/>
            </a:pPr>
            <a:r>
              <a:rPr lang="en-US" sz="1200" dirty="0">
                <a:solidFill>
                  <a:srgbClr val="384653"/>
                </a:solidFill>
                <a:latin typeface="Montserrat" pitchFamily="34" charset="0"/>
                <a:ea typeface="Montserrat" pitchFamily="34" charset="-122"/>
                <a:cs typeface="Montserrat" pitchFamily="34" charset="-120"/>
              </a:rPr>
              <a:t>Establece pautas de actuación en las relaciones con clientes, proveedores y administraciones públicas, promoviendo la transparencia y la competencia leal.</a:t>
            </a:r>
            <a:endParaRPr lang="en-US" sz="1200" dirty="0"/>
          </a:p>
        </p:txBody>
      </p:sp>
      <p:sp>
        <p:nvSpPr>
          <p:cNvPr id="8" name="Shape 5"/>
          <p:cNvSpPr/>
          <p:nvPr/>
        </p:nvSpPr>
        <p:spPr>
          <a:xfrm>
            <a:off x="5552837" y="3143845"/>
            <a:ext cx="4785122" cy="2616160"/>
          </a:xfrm>
          <a:prstGeom prst="roundRect">
            <a:avLst>
              <a:gd name="adj" fmla="val 9100"/>
            </a:avLst>
          </a:prstGeom>
          <a:solidFill>
            <a:srgbClr val="FFFFFF"/>
          </a:solidFill>
          <a:ln w="22860">
            <a:solidFill>
              <a:srgbClr val="BACFDD"/>
            </a:solidFill>
            <a:prstDash val="solid"/>
          </a:ln>
        </p:spPr>
        <p:txBody>
          <a:bodyPr/>
          <a:lstStyle/>
          <a:p>
            <a:endParaRPr lang="es-ES"/>
          </a:p>
        </p:txBody>
      </p:sp>
      <p:sp>
        <p:nvSpPr>
          <p:cNvPr id="9" name="Text 6"/>
          <p:cNvSpPr/>
          <p:nvPr/>
        </p:nvSpPr>
        <p:spPr>
          <a:xfrm>
            <a:off x="5734407" y="3325416"/>
            <a:ext cx="2088356" cy="260985"/>
          </a:xfrm>
          <a:prstGeom prst="rect">
            <a:avLst/>
          </a:prstGeom>
          <a:noFill/>
          <a:ln/>
        </p:spPr>
        <p:txBody>
          <a:bodyPr wrap="none" lIns="0" tIns="0" rIns="0" bIns="0" rtlCol="0" anchor="t"/>
          <a:lstStyle/>
          <a:p>
            <a:pPr marL="0" indent="0" algn="l">
              <a:lnSpc>
                <a:spcPts val="2050"/>
              </a:lnSpc>
              <a:buNone/>
            </a:pPr>
            <a:r>
              <a:rPr lang="en-US" sz="1600" b="1" dirty="0">
                <a:solidFill>
                  <a:srgbClr val="384653"/>
                </a:solidFill>
                <a:latin typeface="Barlow Bold" pitchFamily="34" charset="0"/>
                <a:ea typeface="Barlow Bold" pitchFamily="34" charset="-122"/>
                <a:cs typeface="Barlow Bold" pitchFamily="34" charset="-120"/>
              </a:rPr>
              <a:t>Canal de denuncias</a:t>
            </a:r>
            <a:endParaRPr lang="en-US" sz="1600" dirty="0"/>
          </a:p>
        </p:txBody>
      </p:sp>
      <p:sp>
        <p:nvSpPr>
          <p:cNvPr id="10" name="Text 7"/>
          <p:cNvSpPr/>
          <p:nvPr/>
        </p:nvSpPr>
        <p:spPr>
          <a:xfrm>
            <a:off x="5734407" y="3666053"/>
            <a:ext cx="4421981" cy="1399668"/>
          </a:xfrm>
          <a:prstGeom prst="rect">
            <a:avLst/>
          </a:prstGeom>
          <a:noFill/>
          <a:ln/>
        </p:spPr>
        <p:txBody>
          <a:bodyPr wrap="square" lIns="0" tIns="0" rIns="0" bIns="0" rtlCol="0" anchor="t"/>
          <a:lstStyle/>
          <a:p>
            <a:pPr marL="342900" indent="-342900" algn="l">
              <a:lnSpc>
                <a:spcPts val="1800"/>
              </a:lnSpc>
              <a:buSzPct val="100000"/>
              <a:buChar char="•"/>
            </a:pPr>
            <a:r>
              <a:rPr lang="en-US" sz="1200" dirty="0">
                <a:solidFill>
                  <a:srgbClr val="384653"/>
                </a:solidFill>
                <a:latin typeface="Montserrat" pitchFamily="34" charset="0"/>
                <a:ea typeface="Montserrat" pitchFamily="34" charset="-122"/>
                <a:cs typeface="Montserrat" pitchFamily="34" charset="-120"/>
              </a:rPr>
              <a:t>Accesible a través de web corporativa</a:t>
            </a:r>
            <a:endParaRPr lang="en-US" sz="1200" dirty="0"/>
          </a:p>
          <a:p>
            <a:pPr marL="342900" indent="-342900" algn="l">
              <a:lnSpc>
                <a:spcPts val="1800"/>
              </a:lnSpc>
              <a:buSzPct val="100000"/>
              <a:buChar char="•"/>
            </a:pPr>
            <a:r>
              <a:rPr lang="en-US" sz="1200" dirty="0">
                <a:solidFill>
                  <a:srgbClr val="384653"/>
                </a:solidFill>
                <a:latin typeface="Montserrat" pitchFamily="34" charset="0"/>
                <a:ea typeface="Montserrat" pitchFamily="34" charset="-122"/>
                <a:cs typeface="Montserrat" pitchFamily="34" charset="-120"/>
              </a:rPr>
              <a:t>Permite la comunicación confidencial de posibles incumplimientos del Código Ético, de la normativa interna o de la legislación aplicable</a:t>
            </a:r>
            <a:endParaRPr lang="en-US" sz="1200" dirty="0"/>
          </a:p>
          <a:p>
            <a:pPr marL="342900" indent="-342900" algn="l">
              <a:lnSpc>
                <a:spcPts val="1800"/>
              </a:lnSpc>
              <a:buSzPct val="100000"/>
              <a:buChar char="•"/>
            </a:pPr>
            <a:r>
              <a:rPr lang="en-US" sz="1200" dirty="0">
                <a:solidFill>
                  <a:srgbClr val="384653"/>
                </a:solidFill>
                <a:latin typeface="Montserrat" pitchFamily="34" charset="0"/>
                <a:ea typeface="Montserrat" pitchFamily="34" charset="-122"/>
                <a:cs typeface="Montserrat" pitchFamily="34" charset="-120"/>
              </a:rPr>
              <a:t>Garantiza la protección de las personas que actúan de buena fe.</a:t>
            </a:r>
            <a:endParaRPr lang="en-US" sz="1200" dirty="0"/>
          </a:p>
        </p:txBody>
      </p:sp>
      <p:sp>
        <p:nvSpPr>
          <p:cNvPr id="11" name="Text 8"/>
          <p:cNvSpPr/>
          <p:nvPr/>
        </p:nvSpPr>
        <p:spPr>
          <a:xfrm>
            <a:off x="634841" y="5770609"/>
            <a:ext cx="9703118" cy="932974"/>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Este enfoque de gobernanza responsable refuerza el marco ético de PLASTIGAUR y constituye la base para mantener la confianza de todos los grupos de interés en un contexto de creciente exigencia en materia de transparencia y conducta empresarial. Durante el ejercicio 2024, no se han registrado denuncias relevantes ni incidentes significativos gestionados a través de este canal.</a:t>
            </a:r>
            <a:endParaRPr lang="en-US" sz="1200" dirty="0"/>
          </a:p>
        </p:txBody>
      </p:sp>
      <p:sp>
        <p:nvSpPr>
          <p:cNvPr id="12" name="Text 9"/>
          <p:cNvSpPr/>
          <p:nvPr/>
        </p:nvSpPr>
        <p:spPr>
          <a:xfrm>
            <a:off x="634841" y="6853006"/>
            <a:ext cx="9703118" cy="186452"/>
          </a:xfrm>
          <a:prstGeom prst="rect">
            <a:avLst/>
          </a:prstGeom>
          <a:noFill/>
          <a:ln/>
        </p:spPr>
        <p:txBody>
          <a:bodyPr wrap="none" lIns="0" tIns="0" rIns="0" bIns="0" rtlCol="0" anchor="t"/>
          <a:lstStyle/>
          <a:p>
            <a:pPr marL="0" indent="0" algn="r">
              <a:lnSpc>
                <a:spcPts val="1450"/>
              </a:lnSpc>
              <a:buNone/>
            </a:pPr>
            <a:r>
              <a:rPr lang="en-US" sz="950" dirty="0">
                <a:solidFill>
                  <a:srgbClr val="384653"/>
                </a:solidFill>
                <a:latin typeface="Montserrat" pitchFamily="34" charset="0"/>
                <a:ea typeface="Montserrat" pitchFamily="34" charset="-122"/>
                <a:cs typeface="Montserrat" pitchFamily="34" charset="-120"/>
              </a:rPr>
              <a:t>Página 53</a:t>
            </a:r>
            <a:endParaRPr lang="en-US" sz="9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519232" y="1839873"/>
            <a:ext cx="7359610" cy="427077"/>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6.2. Condenas y Multas por Corrupción y Soborno</a:t>
            </a:r>
            <a:endParaRPr lang="en-US" sz="2650" dirty="0"/>
          </a:p>
        </p:txBody>
      </p:sp>
      <p:sp>
        <p:nvSpPr>
          <p:cNvPr id="4" name="Text 1"/>
          <p:cNvSpPr/>
          <p:nvPr/>
        </p:nvSpPr>
        <p:spPr>
          <a:xfrm>
            <a:off x="519232" y="2400300"/>
            <a:ext cx="9934337" cy="174903"/>
          </a:xfrm>
          <a:prstGeom prst="rect">
            <a:avLst/>
          </a:prstGeom>
          <a:noFill/>
          <a:ln/>
        </p:spPr>
        <p:txBody>
          <a:bodyPr wrap="non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Durante el ejercicio 2024, PLASTIGAUR no ha sido objeto de:</a:t>
            </a:r>
            <a:endParaRPr lang="en-US" sz="1000" dirty="0"/>
          </a:p>
        </p:txBody>
      </p:sp>
      <p:sp>
        <p:nvSpPr>
          <p:cNvPr id="5" name="Shape 2"/>
          <p:cNvSpPr/>
          <p:nvPr/>
        </p:nvSpPr>
        <p:spPr>
          <a:xfrm>
            <a:off x="519232" y="2675215"/>
            <a:ext cx="3252192" cy="1081564"/>
          </a:xfrm>
          <a:prstGeom prst="roundRect">
            <a:avLst>
              <a:gd name="adj" fmla="val 18006"/>
            </a:avLst>
          </a:prstGeom>
          <a:solidFill>
            <a:srgbClr val="FFFFFF"/>
          </a:solidFill>
          <a:ln w="15240">
            <a:solidFill>
              <a:srgbClr val="BACFDD"/>
            </a:solidFill>
            <a:prstDash val="solid"/>
          </a:ln>
        </p:spPr>
        <p:txBody>
          <a:bodyPr/>
          <a:lstStyle/>
          <a:p>
            <a:endParaRPr lang="es-ES"/>
          </a:p>
        </p:txBody>
      </p:sp>
      <p:sp>
        <p:nvSpPr>
          <p:cNvPr id="6" name="Text 3"/>
          <p:cNvSpPr/>
          <p:nvPr/>
        </p:nvSpPr>
        <p:spPr>
          <a:xfrm>
            <a:off x="664250" y="2820233"/>
            <a:ext cx="1708309" cy="213479"/>
          </a:xfrm>
          <a:prstGeom prst="rect">
            <a:avLst/>
          </a:prstGeom>
          <a:noFill/>
          <a:ln/>
        </p:spPr>
        <p:txBody>
          <a:bodyPr wrap="none" lIns="0" tIns="0" rIns="0" bIns="0" rtlCol="0" anchor="t"/>
          <a:lstStyle/>
          <a:p>
            <a:pPr marL="0" indent="0" algn="l">
              <a:lnSpc>
                <a:spcPts val="1650"/>
              </a:lnSpc>
              <a:buNone/>
            </a:pPr>
            <a:r>
              <a:rPr lang="en-US" sz="1300" b="1" dirty="0">
                <a:solidFill>
                  <a:srgbClr val="384653"/>
                </a:solidFill>
                <a:latin typeface="Barlow Bold" pitchFamily="34" charset="0"/>
                <a:ea typeface="Barlow Bold" pitchFamily="34" charset="-122"/>
                <a:cs typeface="Barlow Bold" pitchFamily="34" charset="-120"/>
              </a:rPr>
              <a:t>Condenas judiciales</a:t>
            </a:r>
            <a:endParaRPr lang="en-US" sz="1300" dirty="0"/>
          </a:p>
        </p:txBody>
      </p:sp>
      <p:sp>
        <p:nvSpPr>
          <p:cNvPr id="7" name="Text 4"/>
          <p:cNvSpPr/>
          <p:nvPr/>
        </p:nvSpPr>
        <p:spPr>
          <a:xfrm>
            <a:off x="664250" y="3087053"/>
            <a:ext cx="2962156" cy="524708"/>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No se han registrado condenas judiciales relacionadas con prácticas de corrupción o soborno.</a:t>
            </a:r>
            <a:endParaRPr lang="en-US" sz="1000" dirty="0"/>
          </a:p>
        </p:txBody>
      </p:sp>
      <p:sp>
        <p:nvSpPr>
          <p:cNvPr id="8" name="Shape 5"/>
          <p:cNvSpPr/>
          <p:nvPr/>
        </p:nvSpPr>
        <p:spPr>
          <a:xfrm>
            <a:off x="3860244" y="2675215"/>
            <a:ext cx="3252192" cy="1081564"/>
          </a:xfrm>
          <a:prstGeom prst="roundRect">
            <a:avLst>
              <a:gd name="adj" fmla="val 18006"/>
            </a:avLst>
          </a:prstGeom>
          <a:solidFill>
            <a:srgbClr val="FFFFFF"/>
          </a:solidFill>
          <a:ln w="15240">
            <a:solidFill>
              <a:srgbClr val="BACFDD"/>
            </a:solidFill>
            <a:prstDash val="solid"/>
          </a:ln>
        </p:spPr>
        <p:txBody>
          <a:bodyPr/>
          <a:lstStyle/>
          <a:p>
            <a:endParaRPr lang="es-ES"/>
          </a:p>
        </p:txBody>
      </p:sp>
      <p:sp>
        <p:nvSpPr>
          <p:cNvPr id="9" name="Text 6"/>
          <p:cNvSpPr/>
          <p:nvPr/>
        </p:nvSpPr>
        <p:spPr>
          <a:xfrm>
            <a:off x="4005262" y="2820233"/>
            <a:ext cx="2000012" cy="213479"/>
          </a:xfrm>
          <a:prstGeom prst="rect">
            <a:avLst/>
          </a:prstGeom>
          <a:noFill/>
          <a:ln/>
        </p:spPr>
        <p:txBody>
          <a:bodyPr wrap="none" lIns="0" tIns="0" rIns="0" bIns="0" rtlCol="0" anchor="t"/>
          <a:lstStyle/>
          <a:p>
            <a:pPr marL="0" indent="0" algn="l">
              <a:lnSpc>
                <a:spcPts val="1650"/>
              </a:lnSpc>
              <a:buNone/>
            </a:pPr>
            <a:r>
              <a:rPr lang="en-US" sz="1300" b="1" dirty="0">
                <a:solidFill>
                  <a:srgbClr val="384653"/>
                </a:solidFill>
                <a:latin typeface="Barlow Bold" pitchFamily="34" charset="0"/>
                <a:ea typeface="Barlow Bold" pitchFamily="34" charset="-122"/>
                <a:cs typeface="Barlow Bold" pitchFamily="34" charset="-120"/>
              </a:rPr>
              <a:t>Sanciones administrativas</a:t>
            </a:r>
            <a:endParaRPr lang="en-US" sz="1300" dirty="0"/>
          </a:p>
        </p:txBody>
      </p:sp>
      <p:sp>
        <p:nvSpPr>
          <p:cNvPr id="10" name="Text 7"/>
          <p:cNvSpPr/>
          <p:nvPr/>
        </p:nvSpPr>
        <p:spPr>
          <a:xfrm>
            <a:off x="4005262" y="3087053"/>
            <a:ext cx="2962156" cy="349806"/>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Ausencia de sanciones administrativas por conductas contrarias a la ética empresarial.</a:t>
            </a:r>
            <a:endParaRPr lang="en-US" sz="1000" dirty="0"/>
          </a:p>
        </p:txBody>
      </p:sp>
      <p:sp>
        <p:nvSpPr>
          <p:cNvPr id="11" name="Shape 8"/>
          <p:cNvSpPr/>
          <p:nvPr/>
        </p:nvSpPr>
        <p:spPr>
          <a:xfrm>
            <a:off x="7201257" y="2675215"/>
            <a:ext cx="3252311" cy="1081564"/>
          </a:xfrm>
          <a:prstGeom prst="roundRect">
            <a:avLst>
              <a:gd name="adj" fmla="val 18006"/>
            </a:avLst>
          </a:prstGeom>
          <a:solidFill>
            <a:srgbClr val="FFFFFF"/>
          </a:solidFill>
          <a:ln w="15240">
            <a:solidFill>
              <a:srgbClr val="BACFDD"/>
            </a:solidFill>
            <a:prstDash val="solid"/>
          </a:ln>
        </p:spPr>
        <p:txBody>
          <a:bodyPr/>
          <a:lstStyle/>
          <a:p>
            <a:endParaRPr lang="es-ES"/>
          </a:p>
        </p:txBody>
      </p:sp>
      <p:sp>
        <p:nvSpPr>
          <p:cNvPr id="12" name="Text 9"/>
          <p:cNvSpPr/>
          <p:nvPr/>
        </p:nvSpPr>
        <p:spPr>
          <a:xfrm>
            <a:off x="7346275" y="2820233"/>
            <a:ext cx="1708309" cy="213479"/>
          </a:xfrm>
          <a:prstGeom prst="rect">
            <a:avLst/>
          </a:prstGeom>
          <a:noFill/>
          <a:ln/>
        </p:spPr>
        <p:txBody>
          <a:bodyPr wrap="none" lIns="0" tIns="0" rIns="0" bIns="0" rtlCol="0" anchor="t"/>
          <a:lstStyle/>
          <a:p>
            <a:pPr marL="0" indent="0" algn="l">
              <a:lnSpc>
                <a:spcPts val="1650"/>
              </a:lnSpc>
              <a:buNone/>
            </a:pPr>
            <a:r>
              <a:rPr lang="en-US" sz="1300" b="1" dirty="0">
                <a:solidFill>
                  <a:srgbClr val="384653"/>
                </a:solidFill>
                <a:latin typeface="Barlow Bold" pitchFamily="34" charset="0"/>
                <a:ea typeface="Barlow Bold" pitchFamily="34" charset="-122"/>
                <a:cs typeface="Barlow Bold" pitchFamily="34" charset="-120"/>
              </a:rPr>
              <a:t>Multas significativas</a:t>
            </a:r>
            <a:endParaRPr lang="en-US" sz="1300" dirty="0"/>
          </a:p>
        </p:txBody>
      </p:sp>
      <p:sp>
        <p:nvSpPr>
          <p:cNvPr id="13" name="Text 10"/>
          <p:cNvSpPr/>
          <p:nvPr/>
        </p:nvSpPr>
        <p:spPr>
          <a:xfrm>
            <a:off x="7346275" y="3087053"/>
            <a:ext cx="2962275" cy="349806"/>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No se han impuesto multas significativas por incumplimientos éticos o legales.</a:t>
            </a:r>
            <a:endParaRPr lang="en-US" sz="1000" dirty="0"/>
          </a:p>
        </p:txBody>
      </p:sp>
      <p:sp>
        <p:nvSpPr>
          <p:cNvPr id="14" name="Text 11"/>
          <p:cNvSpPr/>
          <p:nvPr/>
        </p:nvSpPr>
        <p:spPr>
          <a:xfrm>
            <a:off x="519232" y="3856792"/>
            <a:ext cx="9934337" cy="349806"/>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Este resultado es coherente con el marco de cumplimiento normativo de la empresa, la aplicación del Código Ético y la integración de los principios de legalidad e integridad en su sistema de gestión y en sus procesos internos de control.</a:t>
            </a:r>
            <a:endParaRPr lang="en-US" sz="1000" dirty="0"/>
          </a:p>
        </p:txBody>
      </p:sp>
      <p:sp>
        <p:nvSpPr>
          <p:cNvPr id="15" name="Text 12"/>
          <p:cNvSpPr/>
          <p:nvPr/>
        </p:nvSpPr>
        <p:spPr>
          <a:xfrm>
            <a:off x="519232" y="4339947"/>
            <a:ext cx="6527125" cy="427077"/>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6.3. Ingresos de actividades controvertidas</a:t>
            </a:r>
            <a:endParaRPr lang="en-US" sz="2650" dirty="0"/>
          </a:p>
        </p:txBody>
      </p:sp>
      <p:sp>
        <p:nvSpPr>
          <p:cNvPr id="16" name="Text 13"/>
          <p:cNvSpPr/>
          <p:nvPr/>
        </p:nvSpPr>
        <p:spPr>
          <a:xfrm>
            <a:off x="519232" y="4900374"/>
            <a:ext cx="9934337" cy="349806"/>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PLASTIGAUR no desarrolla actividades consideradas controvertidas según los criterios VSME, tales como armamento, tabaco, juegos de azar, explotación de combustibles fósiles, pornografía u otras actividades con impactos sociales o éticos severos.</a:t>
            </a:r>
            <a:endParaRPr lang="en-US" sz="1000" dirty="0"/>
          </a:p>
        </p:txBody>
      </p:sp>
      <p:sp>
        <p:nvSpPr>
          <p:cNvPr id="17" name="Text 14"/>
          <p:cNvSpPr/>
          <p:nvPr/>
        </p:nvSpPr>
        <p:spPr>
          <a:xfrm>
            <a:off x="519232" y="5350193"/>
            <a:ext cx="9934337" cy="524708"/>
          </a:xfrm>
          <a:prstGeom prst="rect">
            <a:avLst/>
          </a:prstGeom>
          <a:noFill/>
          <a:ln/>
        </p:spPr>
        <p:txBody>
          <a:bodyPr wrap="squar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La actividad de PLASTIGAUR no está vinculada a la extracción, refinado ni comercialización de petróleo ni de combustibles fósiles. El uso de granza de polietileno de origen fósil responde a la transformación industrial de materiales plásticos y constituye un insumo de la cadena de suministro, no una actividad económica generadora de ingresos vinculados al sector del petróleo.</a:t>
            </a:r>
            <a:endParaRPr lang="en-US" sz="1000" dirty="0"/>
          </a:p>
        </p:txBody>
      </p:sp>
      <p:sp>
        <p:nvSpPr>
          <p:cNvPr id="18" name="Text 15"/>
          <p:cNvSpPr/>
          <p:nvPr/>
        </p:nvSpPr>
        <p:spPr>
          <a:xfrm>
            <a:off x="519232" y="5974913"/>
            <a:ext cx="9934337" cy="174903"/>
          </a:xfrm>
          <a:prstGeom prst="rect">
            <a:avLst/>
          </a:prstGeom>
          <a:noFill/>
          <a:ln/>
        </p:spPr>
        <p:txBody>
          <a:bodyPr wrap="none" lIns="0" tIns="0" rIns="0" bIns="0" rtlCol="0" anchor="t"/>
          <a:lstStyle/>
          <a:p>
            <a:pPr marL="0" indent="0" algn="l">
              <a:lnSpc>
                <a:spcPts val="1350"/>
              </a:lnSpc>
              <a:buNone/>
            </a:pPr>
            <a:r>
              <a:rPr lang="en-US" sz="1000" dirty="0">
                <a:solidFill>
                  <a:srgbClr val="384653"/>
                </a:solidFill>
                <a:latin typeface="Montserrat" pitchFamily="34" charset="0"/>
                <a:ea typeface="Montserrat" pitchFamily="34" charset="-122"/>
                <a:cs typeface="Montserrat" pitchFamily="34" charset="-120"/>
              </a:rPr>
              <a:t>En consecuencia, durante el ejercicio 2024, no se han generado ingresos asociados a actividades controvertidas.</a:t>
            </a:r>
            <a:endParaRPr lang="en-US" sz="1000" dirty="0"/>
          </a:p>
        </p:txBody>
      </p:sp>
      <p:sp>
        <p:nvSpPr>
          <p:cNvPr id="19" name="Text 16"/>
          <p:cNvSpPr/>
          <p:nvPr/>
        </p:nvSpPr>
        <p:spPr>
          <a:xfrm>
            <a:off x="519232" y="6249829"/>
            <a:ext cx="9934337" cy="139898"/>
          </a:xfrm>
          <a:prstGeom prst="rect">
            <a:avLst/>
          </a:prstGeom>
          <a:noFill/>
          <a:ln/>
        </p:spPr>
        <p:txBody>
          <a:bodyPr wrap="none" lIns="0" tIns="0" rIns="0" bIns="0" rtlCol="0" anchor="t"/>
          <a:lstStyle/>
          <a:p>
            <a:pPr marL="0" indent="0" algn="r">
              <a:lnSpc>
                <a:spcPts val="1100"/>
              </a:lnSpc>
              <a:buNone/>
            </a:pPr>
            <a:r>
              <a:rPr lang="en-US" sz="800" dirty="0">
                <a:solidFill>
                  <a:srgbClr val="384653"/>
                </a:solidFill>
                <a:latin typeface="Montserrat" pitchFamily="34" charset="0"/>
                <a:ea typeface="Montserrat" pitchFamily="34" charset="-122"/>
                <a:cs typeface="Montserrat" pitchFamily="34" charset="-120"/>
              </a:rPr>
              <a:t>Página 54</a:t>
            </a:r>
            <a:endParaRPr lang="en-US" sz="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89920" y="0"/>
            <a:ext cx="3840480" cy="8229600"/>
          </a:xfrm>
          <a:prstGeom prst="rect">
            <a:avLst/>
          </a:prstGeom>
        </p:spPr>
      </p:pic>
      <p:sp>
        <p:nvSpPr>
          <p:cNvPr id="3" name="Text 0"/>
          <p:cNvSpPr/>
          <p:nvPr/>
        </p:nvSpPr>
        <p:spPr>
          <a:xfrm>
            <a:off x="959167" y="1954530"/>
            <a:ext cx="7252216" cy="358735"/>
          </a:xfrm>
          <a:prstGeom prst="rect">
            <a:avLst/>
          </a:prstGeom>
          <a:noFill/>
          <a:ln/>
        </p:spPr>
        <p:txBody>
          <a:bodyPr wrap="none" lIns="0" tIns="0" rIns="0" bIns="0" rtlCol="0" anchor="t"/>
          <a:lstStyle/>
          <a:p>
            <a:pPr marL="0" indent="0" algn="l">
              <a:lnSpc>
                <a:spcPts val="2800"/>
              </a:lnSpc>
              <a:buNone/>
            </a:pPr>
            <a:r>
              <a:rPr lang="en-US" sz="2250" b="1" dirty="0">
                <a:solidFill>
                  <a:srgbClr val="2E3C4E"/>
                </a:solidFill>
                <a:latin typeface="Barlow Bold" pitchFamily="34" charset="0"/>
                <a:ea typeface="Barlow Bold" pitchFamily="34" charset="-122"/>
                <a:cs typeface="Barlow Bold" pitchFamily="34" charset="-120"/>
              </a:rPr>
              <a:t>6.4. Exclusión de índices de referencia en la Unión Europa</a:t>
            </a:r>
            <a:endParaRPr lang="en-US" sz="2250" dirty="0"/>
          </a:p>
        </p:txBody>
      </p:sp>
      <p:sp>
        <p:nvSpPr>
          <p:cNvPr id="4" name="Text 1"/>
          <p:cNvSpPr/>
          <p:nvPr/>
        </p:nvSpPr>
        <p:spPr>
          <a:xfrm>
            <a:off x="959167" y="2407325"/>
            <a:ext cx="9054465" cy="274796"/>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A cierre del ejercicio 2024, PLASTIGAUR no ha sido objeto de inclusión ni exclusión en ningún índice de referencia de la Unión Europa, incluidos lo índices alineados al Acuerdo de Paris y otros índices  ESG regulados a nivel europeo.</a:t>
            </a:r>
            <a:endParaRPr lang="en-US" sz="850" dirty="0"/>
          </a:p>
        </p:txBody>
      </p:sp>
      <p:sp>
        <p:nvSpPr>
          <p:cNvPr id="5" name="Text 2"/>
          <p:cNvSpPr/>
          <p:nvPr/>
        </p:nvSpPr>
        <p:spPr>
          <a:xfrm>
            <a:off x="959167" y="2752725"/>
            <a:ext cx="9054465" cy="274796"/>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La empresa no participa actualmente en productos financieros ni vehículos de inversión indexados a este tipo de referencias, ni ha adoptado compromisos específicos vinculados a dichos índices.</a:t>
            </a:r>
            <a:endParaRPr lang="en-US" sz="850" dirty="0"/>
          </a:p>
        </p:txBody>
      </p:sp>
      <p:sp>
        <p:nvSpPr>
          <p:cNvPr id="6" name="Text 3"/>
          <p:cNvSpPr/>
          <p:nvPr/>
        </p:nvSpPr>
        <p:spPr>
          <a:xfrm>
            <a:off x="959167" y="3098125"/>
            <a:ext cx="9054465" cy="274796"/>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En consecuencia, este requisito no resulta material para la actividad y el modelo de negocio de PLASTIGAUR en el ejercicio 2024 y se incluye en la presente memoria únicamente a efectos de completitud y transparencia conforme al estándar VSME.</a:t>
            </a:r>
            <a:endParaRPr lang="en-US" sz="850" dirty="0"/>
          </a:p>
        </p:txBody>
      </p:sp>
      <p:sp>
        <p:nvSpPr>
          <p:cNvPr id="7" name="Text 4"/>
          <p:cNvSpPr/>
          <p:nvPr/>
        </p:nvSpPr>
        <p:spPr>
          <a:xfrm>
            <a:off x="959167" y="3466981"/>
            <a:ext cx="7486650" cy="358735"/>
          </a:xfrm>
          <a:prstGeom prst="rect">
            <a:avLst/>
          </a:prstGeom>
          <a:noFill/>
          <a:ln/>
        </p:spPr>
        <p:txBody>
          <a:bodyPr wrap="none" lIns="0" tIns="0" rIns="0" bIns="0" rtlCol="0" anchor="t"/>
          <a:lstStyle/>
          <a:p>
            <a:pPr marL="0" indent="0" algn="l">
              <a:lnSpc>
                <a:spcPts val="2800"/>
              </a:lnSpc>
              <a:buNone/>
            </a:pPr>
            <a:r>
              <a:rPr lang="en-US" sz="2250" b="1" dirty="0">
                <a:solidFill>
                  <a:srgbClr val="2E3C4E"/>
                </a:solidFill>
                <a:latin typeface="Barlow Bold" pitchFamily="34" charset="0"/>
                <a:ea typeface="Barlow Bold" pitchFamily="34" charset="-122"/>
                <a:cs typeface="Barlow Bold" pitchFamily="34" charset="-120"/>
              </a:rPr>
              <a:t>6.5 Indice de diversidad de género en el órgano de gobierno</a:t>
            </a:r>
            <a:endParaRPr lang="en-US" sz="2250" dirty="0"/>
          </a:p>
        </p:txBody>
      </p:sp>
      <p:sp>
        <p:nvSpPr>
          <p:cNvPr id="8" name="Text 5"/>
          <p:cNvSpPr/>
          <p:nvPr/>
        </p:nvSpPr>
        <p:spPr>
          <a:xfrm>
            <a:off x="959167" y="3919776"/>
            <a:ext cx="9054465" cy="412194"/>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El órgano de gobierno de PLASTIGAUR es su Consejo de Administración, que a cierre del ejercicio 2024 está compuesto por siete personas (presidente, 6 vocales y 1 secretario).El consejo de administración, es el máximo órgano de gestión y administración para el cumplimiento del objeto social de la sociedad. La totalidad de los miembros del Consejo de Administración son hombres, por lo que el ratio de diversidad de género es 0</a:t>
            </a:r>
            <a:endParaRPr lang="en-US" sz="850" dirty="0"/>
          </a:p>
        </p:txBody>
      </p:sp>
      <p:sp>
        <p:nvSpPr>
          <p:cNvPr id="9" name="Shape 6"/>
          <p:cNvSpPr/>
          <p:nvPr/>
        </p:nvSpPr>
        <p:spPr>
          <a:xfrm>
            <a:off x="959167" y="4402574"/>
            <a:ext cx="4495800" cy="863798"/>
          </a:xfrm>
          <a:prstGeom prst="roundRect">
            <a:avLst>
              <a:gd name="adj" fmla="val 18942"/>
            </a:avLst>
          </a:prstGeom>
          <a:solidFill>
            <a:srgbClr val="FFFFFF"/>
          </a:solidFill>
          <a:ln w="15240">
            <a:solidFill>
              <a:srgbClr val="BACFDD"/>
            </a:solidFill>
            <a:prstDash val="solid"/>
          </a:ln>
        </p:spPr>
        <p:txBody>
          <a:bodyPr/>
          <a:lstStyle/>
          <a:p>
            <a:endParaRPr lang="es-ES"/>
          </a:p>
        </p:txBody>
      </p:sp>
      <p:sp>
        <p:nvSpPr>
          <p:cNvPr id="10" name="Text 7"/>
          <p:cNvSpPr/>
          <p:nvPr/>
        </p:nvSpPr>
        <p:spPr>
          <a:xfrm>
            <a:off x="1083469" y="4526875"/>
            <a:ext cx="4247198" cy="549905"/>
          </a:xfrm>
          <a:prstGeom prst="rect">
            <a:avLst/>
          </a:prstGeom>
          <a:noFill/>
          <a:ln/>
        </p:spPr>
        <p:txBody>
          <a:bodyPr wrap="square" lIns="0" tIns="0" rIns="0" bIns="0" rtlCol="0" anchor="t"/>
          <a:lstStyle/>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Juan Carvajal Argüelles, Presidente, en representación Espiga Equity Partners sgeic sa</a:t>
            </a:r>
            <a:endParaRPr lang="en-US" sz="850" dirty="0"/>
          </a:p>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Lorenz-Heinrich Thams Labayen, Vocal, en representación Espiga Equity Partners sgeic sa</a:t>
            </a:r>
            <a:endParaRPr lang="en-US" sz="850" dirty="0"/>
          </a:p>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Pablo Bilbao Nales, secretario, Representante de Espiga Servicios de Asesoramiento SLU</a:t>
            </a:r>
            <a:endParaRPr lang="en-US" sz="850" dirty="0"/>
          </a:p>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Pablo Bilbao Nales, vocal</a:t>
            </a:r>
            <a:endParaRPr lang="en-US" sz="850" dirty="0"/>
          </a:p>
        </p:txBody>
      </p:sp>
      <p:sp>
        <p:nvSpPr>
          <p:cNvPr id="11" name="Shape 8"/>
          <p:cNvSpPr/>
          <p:nvPr/>
        </p:nvSpPr>
        <p:spPr>
          <a:xfrm>
            <a:off x="5517713" y="4402574"/>
            <a:ext cx="4495919" cy="863798"/>
          </a:xfrm>
          <a:prstGeom prst="roundRect">
            <a:avLst>
              <a:gd name="adj" fmla="val 18942"/>
            </a:avLst>
          </a:prstGeom>
          <a:solidFill>
            <a:srgbClr val="FFFFFF"/>
          </a:solidFill>
          <a:ln w="15240">
            <a:solidFill>
              <a:srgbClr val="BACFDD"/>
            </a:solidFill>
            <a:prstDash val="solid"/>
          </a:ln>
        </p:spPr>
        <p:txBody>
          <a:bodyPr/>
          <a:lstStyle/>
          <a:p>
            <a:endParaRPr lang="es-ES"/>
          </a:p>
        </p:txBody>
      </p:sp>
      <p:sp>
        <p:nvSpPr>
          <p:cNvPr id="12" name="Text 9"/>
          <p:cNvSpPr/>
          <p:nvPr/>
        </p:nvSpPr>
        <p:spPr>
          <a:xfrm>
            <a:off x="5642015" y="4526875"/>
            <a:ext cx="4247317" cy="687381"/>
          </a:xfrm>
          <a:prstGeom prst="rect">
            <a:avLst/>
          </a:prstGeom>
          <a:noFill/>
          <a:ln/>
        </p:spPr>
        <p:txBody>
          <a:bodyPr wrap="square" lIns="0" tIns="0" rIns="0" bIns="0" rtlCol="0" anchor="t"/>
          <a:lstStyle/>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Antonio Garmendia Sarriegui, Vocal</a:t>
            </a:r>
            <a:endParaRPr lang="en-US" sz="850" dirty="0"/>
          </a:p>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Luis Artola Moneo, Vocal</a:t>
            </a:r>
            <a:endParaRPr lang="en-US" sz="850" dirty="0"/>
          </a:p>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Jose Antonio Barrena Bengoa, Vocal, representante de Administraciones Profesional Independiente SL</a:t>
            </a:r>
            <a:endParaRPr lang="en-US" sz="850" dirty="0"/>
          </a:p>
          <a:p>
            <a:pPr marL="342900" indent="-342900" algn="l">
              <a:lnSpc>
                <a:spcPts val="1050"/>
              </a:lnSpc>
              <a:buSzPct val="100000"/>
              <a:buChar char="•"/>
            </a:pPr>
            <a:r>
              <a:rPr lang="en-US" sz="850" dirty="0">
                <a:solidFill>
                  <a:srgbClr val="384653"/>
                </a:solidFill>
                <a:latin typeface="Montserrat" pitchFamily="34" charset="0"/>
                <a:ea typeface="Montserrat" pitchFamily="34" charset="-122"/>
                <a:cs typeface="Montserrat" pitchFamily="34" charset="-120"/>
              </a:rPr>
              <a:t>Daniel Larrasoaña Alcalde , Vocal</a:t>
            </a:r>
            <a:endParaRPr lang="en-US" sz="850" dirty="0"/>
          </a:p>
        </p:txBody>
      </p:sp>
      <p:sp>
        <p:nvSpPr>
          <p:cNvPr id="13" name="Text 10"/>
          <p:cNvSpPr/>
          <p:nvPr/>
        </p:nvSpPr>
        <p:spPr>
          <a:xfrm>
            <a:off x="959167" y="5336977"/>
            <a:ext cx="9054465" cy="412194"/>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La supervisión del sistema de gestión integrado calidad, medio ambiente, prevención de riesgos laborales e inocuidad alimentaria, del cumplimiento normativo y de los compromisos en materia de sostenibilidad y conducta empresarial responsable recae en el equipo directivo, integrado por 6 direcciones: Dirección General, I+D, Comercial y Compras, Operaciones, Personas y Financiera)</a:t>
            </a:r>
            <a:endParaRPr lang="en-US" sz="850" dirty="0"/>
          </a:p>
        </p:txBody>
      </p:sp>
      <p:sp>
        <p:nvSpPr>
          <p:cNvPr id="14" name="Text 11"/>
          <p:cNvSpPr/>
          <p:nvPr/>
        </p:nvSpPr>
        <p:spPr>
          <a:xfrm>
            <a:off x="959167" y="5819775"/>
            <a:ext cx="9054465" cy="274796"/>
          </a:xfrm>
          <a:prstGeom prst="rect">
            <a:avLst/>
          </a:prstGeom>
          <a:noFill/>
          <a:ln/>
        </p:spPr>
        <p:txBody>
          <a:bodyPr wrap="square" lIns="0" tIns="0" rIns="0" bIns="0" rtlCol="0" anchor="t"/>
          <a:lstStyle/>
          <a:p>
            <a:pPr marL="0" indent="0" algn="l">
              <a:lnSpc>
                <a:spcPts val="1050"/>
              </a:lnSpc>
              <a:buNone/>
            </a:pPr>
            <a:r>
              <a:rPr lang="en-US" sz="850" dirty="0">
                <a:solidFill>
                  <a:srgbClr val="384653"/>
                </a:solidFill>
                <a:latin typeface="Montserrat" pitchFamily="34" charset="0"/>
                <a:ea typeface="Montserrat" pitchFamily="34" charset="-122"/>
                <a:cs typeface="Montserrat" pitchFamily="34" charset="-120"/>
              </a:rPr>
              <a:t>El equipo directivo de PLASTIGAUR cuenta  2 mujeres y 4 hombres. Este </a:t>
            </a:r>
            <a:r>
              <a:rPr lang="en-US" sz="850" b="1" dirty="0">
                <a:solidFill>
                  <a:srgbClr val="384653"/>
                </a:solidFill>
                <a:latin typeface="Montserrat" pitchFamily="34" charset="0"/>
                <a:ea typeface="Montserrat" pitchFamily="34" charset="-122"/>
                <a:cs typeface="Montserrat" pitchFamily="34" charset="-120"/>
              </a:rPr>
              <a:t>ratio de diversidad </a:t>
            </a:r>
            <a:r>
              <a:rPr lang="en-US" sz="850" dirty="0">
                <a:solidFill>
                  <a:srgbClr val="384653"/>
                </a:solidFill>
                <a:latin typeface="Montserrat" pitchFamily="34" charset="0"/>
                <a:ea typeface="Montserrat" pitchFamily="34" charset="-122"/>
                <a:cs typeface="Montserrat" pitchFamily="34" charset="-120"/>
              </a:rPr>
              <a:t>de 0,5 evidencia que la representación femenina es mayor respecto del la plantilla , lo que constituye un avance positivo en términos de igualdad de oportunidades y acceso a posiciones directivas.</a:t>
            </a:r>
            <a:endParaRPr lang="en-US" sz="850" dirty="0"/>
          </a:p>
        </p:txBody>
      </p:sp>
      <p:sp>
        <p:nvSpPr>
          <p:cNvPr id="15" name="Text 12"/>
          <p:cNvSpPr/>
          <p:nvPr/>
        </p:nvSpPr>
        <p:spPr>
          <a:xfrm>
            <a:off x="959167" y="6165175"/>
            <a:ext cx="9054465" cy="109895"/>
          </a:xfrm>
          <a:prstGeom prst="rect">
            <a:avLst/>
          </a:prstGeom>
          <a:noFill/>
          <a:ln/>
        </p:spPr>
        <p:txBody>
          <a:bodyPr wrap="none" lIns="0" tIns="0" rIns="0" bIns="0" rtlCol="0" anchor="t"/>
          <a:lstStyle/>
          <a:p>
            <a:pPr marL="0" indent="0" algn="r">
              <a:lnSpc>
                <a:spcPts val="850"/>
              </a:lnSpc>
              <a:buNone/>
            </a:pPr>
            <a:r>
              <a:rPr lang="en-US" sz="650" dirty="0">
                <a:solidFill>
                  <a:srgbClr val="384653"/>
                </a:solidFill>
                <a:latin typeface="Montserrat" pitchFamily="34" charset="0"/>
                <a:ea typeface="Montserrat" pitchFamily="34" charset="-122"/>
                <a:cs typeface="Montserrat" pitchFamily="34" charset="-120"/>
              </a:rPr>
              <a:t>Página 55</a:t>
            </a:r>
            <a:endParaRPr lang="en-US" sz="6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spTree>
      <p:nvGrpSpPr>
        <p:cNvPr id="1" name=""/>
        <p:cNvGrpSpPr/>
        <p:nvPr/>
      </p:nvGrpSpPr>
      <p:grpSpPr>
        <a:xfrm>
          <a:off x="0" y="0"/>
          <a:ext cx="0" cy="0"/>
          <a:chOff x="0" y="0"/>
          <a:chExt cx="0" cy="0"/>
        </a:xfrm>
      </p:grpSpPr>
      <p:sp>
        <p:nvSpPr>
          <p:cNvPr id="2" name="Text 0"/>
          <p:cNvSpPr/>
          <p:nvPr/>
        </p:nvSpPr>
        <p:spPr>
          <a:xfrm>
            <a:off x="3381018" y="1295876"/>
            <a:ext cx="3029188" cy="311706"/>
          </a:xfrm>
          <a:prstGeom prst="rect">
            <a:avLst/>
          </a:prstGeom>
          <a:noFill/>
          <a:ln/>
        </p:spPr>
        <p:txBody>
          <a:bodyPr wrap="none" lIns="0" tIns="0" rIns="0" bIns="0" rtlCol="0" anchor="t"/>
          <a:lstStyle/>
          <a:p>
            <a:pPr marL="0" indent="0" algn="l">
              <a:lnSpc>
                <a:spcPts val="2450"/>
              </a:lnSpc>
              <a:buNone/>
            </a:pPr>
            <a:r>
              <a:rPr lang="en-US" sz="1950" b="1" dirty="0">
                <a:solidFill>
                  <a:srgbClr val="2E3C4E"/>
                </a:solidFill>
                <a:latin typeface="Barlow Bold" pitchFamily="34" charset="0"/>
                <a:ea typeface="Barlow Bold" pitchFamily="34" charset="-122"/>
                <a:cs typeface="Barlow Bold" pitchFamily="34" charset="-120"/>
              </a:rPr>
              <a:t>Anexo: INDICADORES VSME</a:t>
            </a:r>
            <a:endParaRPr lang="en-US" sz="1950" dirty="0"/>
          </a:p>
        </p:txBody>
      </p:sp>
      <p:sp>
        <p:nvSpPr>
          <p:cNvPr id="3" name="Shape 1"/>
          <p:cNvSpPr/>
          <p:nvPr/>
        </p:nvSpPr>
        <p:spPr>
          <a:xfrm>
            <a:off x="3381018" y="1702356"/>
            <a:ext cx="7868245" cy="5087183"/>
          </a:xfrm>
          <a:prstGeom prst="roundRect">
            <a:avLst>
              <a:gd name="adj" fmla="val 2795"/>
            </a:avLst>
          </a:prstGeom>
          <a:noFill/>
          <a:ln w="7620">
            <a:solidFill>
              <a:srgbClr val="000000">
                <a:alpha val="8000"/>
              </a:srgbClr>
            </a:solidFill>
            <a:prstDash val="solid"/>
          </a:ln>
        </p:spPr>
        <p:txBody>
          <a:bodyPr/>
          <a:lstStyle/>
          <a:p>
            <a:endParaRPr lang="es-ES"/>
          </a:p>
        </p:txBody>
      </p:sp>
      <p:sp>
        <p:nvSpPr>
          <p:cNvPr id="4" name="Shape 2"/>
          <p:cNvSpPr/>
          <p:nvPr/>
        </p:nvSpPr>
        <p:spPr>
          <a:xfrm>
            <a:off x="3388638" y="1709976"/>
            <a:ext cx="7853005" cy="162878"/>
          </a:xfrm>
          <a:prstGeom prst="rect">
            <a:avLst/>
          </a:prstGeom>
          <a:solidFill>
            <a:srgbClr val="FFFFFF">
              <a:alpha val="4000"/>
            </a:srgbClr>
          </a:solidFill>
          <a:ln/>
        </p:spPr>
        <p:txBody>
          <a:bodyPr/>
          <a:lstStyle/>
          <a:p>
            <a:endParaRPr lang="es-ES"/>
          </a:p>
        </p:txBody>
      </p:sp>
      <p:sp>
        <p:nvSpPr>
          <p:cNvPr id="5" name="Text 3"/>
          <p:cNvSpPr/>
          <p:nvPr/>
        </p:nvSpPr>
        <p:spPr>
          <a:xfrm>
            <a:off x="3483650" y="1745933"/>
            <a:ext cx="4172069" cy="90964"/>
          </a:xfrm>
          <a:prstGeom prst="rect">
            <a:avLst/>
          </a:prstGeom>
          <a:noFill/>
          <a:ln/>
        </p:spPr>
        <p:txBody>
          <a:bodyPr wrap="none" lIns="0" tIns="0" rIns="0" bIns="0" rtlCol="0" anchor="t"/>
          <a:lstStyle/>
          <a:p>
            <a:pPr marL="0" indent="0" algn="l">
              <a:lnSpc>
                <a:spcPts val="700"/>
              </a:lnSpc>
              <a:buNone/>
            </a:pPr>
            <a:r>
              <a:rPr lang="en-US" sz="550" b="1" dirty="0">
                <a:solidFill>
                  <a:srgbClr val="384653"/>
                </a:solidFill>
                <a:latin typeface="Montserrat" pitchFamily="34" charset="0"/>
                <a:ea typeface="Montserrat" pitchFamily="34" charset="-122"/>
                <a:cs typeface="Montserrat" pitchFamily="34" charset="-120"/>
              </a:rPr>
              <a:t>CONTENIDO</a:t>
            </a:r>
            <a:endParaRPr lang="en-US" sz="550" dirty="0"/>
          </a:p>
        </p:txBody>
      </p:sp>
      <p:sp>
        <p:nvSpPr>
          <p:cNvPr id="6" name="Text 4"/>
          <p:cNvSpPr/>
          <p:nvPr/>
        </p:nvSpPr>
        <p:spPr>
          <a:xfrm>
            <a:off x="7852886" y="1745933"/>
            <a:ext cx="1765221" cy="90964"/>
          </a:xfrm>
          <a:prstGeom prst="rect">
            <a:avLst/>
          </a:prstGeom>
          <a:noFill/>
          <a:ln/>
        </p:spPr>
        <p:txBody>
          <a:bodyPr wrap="none" lIns="0" tIns="0" rIns="0" bIns="0" rtlCol="0" anchor="t"/>
          <a:lstStyle/>
          <a:p>
            <a:pPr marL="0" indent="0" algn="ctr">
              <a:lnSpc>
                <a:spcPts val="700"/>
              </a:lnSpc>
              <a:buNone/>
            </a:pPr>
            <a:r>
              <a:rPr lang="en-US" sz="550" b="1" dirty="0">
                <a:solidFill>
                  <a:srgbClr val="384653"/>
                </a:solidFill>
                <a:latin typeface="Montserrat" pitchFamily="34" charset="0"/>
                <a:ea typeface="Montserrat" pitchFamily="34" charset="-122"/>
                <a:cs typeface="Montserrat" pitchFamily="34" charset="-120"/>
              </a:rPr>
              <a:t>INDICADOR</a:t>
            </a:r>
            <a:endParaRPr lang="en-US" sz="550" dirty="0"/>
          </a:p>
        </p:txBody>
      </p:sp>
      <p:sp>
        <p:nvSpPr>
          <p:cNvPr id="7" name="Text 5"/>
          <p:cNvSpPr/>
          <p:nvPr/>
        </p:nvSpPr>
        <p:spPr>
          <a:xfrm>
            <a:off x="9815274" y="1745933"/>
            <a:ext cx="1331595" cy="90964"/>
          </a:xfrm>
          <a:prstGeom prst="rect">
            <a:avLst/>
          </a:prstGeom>
          <a:noFill/>
          <a:ln/>
        </p:spPr>
        <p:txBody>
          <a:bodyPr wrap="none" lIns="0" tIns="0" rIns="0" bIns="0" rtlCol="0" anchor="t"/>
          <a:lstStyle/>
          <a:p>
            <a:pPr marL="0" indent="0" algn="ctr">
              <a:lnSpc>
                <a:spcPts val="700"/>
              </a:lnSpc>
              <a:buNone/>
            </a:pPr>
            <a:r>
              <a:rPr lang="en-US" sz="550" b="1" dirty="0">
                <a:solidFill>
                  <a:srgbClr val="384653"/>
                </a:solidFill>
                <a:latin typeface="Montserrat" pitchFamily="34" charset="0"/>
                <a:ea typeface="Montserrat" pitchFamily="34" charset="-122"/>
                <a:cs typeface="Montserrat" pitchFamily="34" charset="-120"/>
              </a:rPr>
              <a:t>PAG</a:t>
            </a:r>
            <a:endParaRPr lang="en-US" sz="550" dirty="0"/>
          </a:p>
        </p:txBody>
      </p:sp>
      <p:sp>
        <p:nvSpPr>
          <p:cNvPr id="8" name="Shape 6"/>
          <p:cNvSpPr/>
          <p:nvPr/>
        </p:nvSpPr>
        <p:spPr>
          <a:xfrm>
            <a:off x="3388638" y="1872853"/>
            <a:ext cx="7853005" cy="162878"/>
          </a:xfrm>
          <a:prstGeom prst="rect">
            <a:avLst/>
          </a:prstGeom>
          <a:solidFill>
            <a:srgbClr val="000000">
              <a:alpha val="4000"/>
            </a:srgbClr>
          </a:solidFill>
          <a:ln/>
        </p:spPr>
        <p:txBody>
          <a:bodyPr/>
          <a:lstStyle/>
          <a:p>
            <a:endParaRPr lang="es-ES"/>
          </a:p>
        </p:txBody>
      </p:sp>
      <p:sp>
        <p:nvSpPr>
          <p:cNvPr id="9" name="Text 7"/>
          <p:cNvSpPr/>
          <p:nvPr/>
        </p:nvSpPr>
        <p:spPr>
          <a:xfrm>
            <a:off x="3483650" y="190881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I.DECLARACION</a:t>
            </a:r>
            <a:endParaRPr lang="en-US" sz="550" dirty="0"/>
          </a:p>
        </p:txBody>
      </p:sp>
      <p:sp>
        <p:nvSpPr>
          <p:cNvPr id="10" name="Text 8"/>
          <p:cNvSpPr/>
          <p:nvPr/>
        </p:nvSpPr>
        <p:spPr>
          <a:xfrm>
            <a:off x="7852886" y="190881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a:t>
            </a:r>
            <a:endParaRPr lang="en-US" sz="550" dirty="0"/>
          </a:p>
        </p:txBody>
      </p:sp>
      <p:sp>
        <p:nvSpPr>
          <p:cNvPr id="11" name="Text 9"/>
          <p:cNvSpPr/>
          <p:nvPr/>
        </p:nvSpPr>
        <p:spPr>
          <a:xfrm>
            <a:off x="9815274" y="190881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3</a:t>
            </a:r>
            <a:endParaRPr lang="en-US" sz="550" dirty="0"/>
          </a:p>
        </p:txBody>
      </p:sp>
      <p:sp>
        <p:nvSpPr>
          <p:cNvPr id="12" name="Shape 10"/>
          <p:cNvSpPr/>
          <p:nvPr/>
        </p:nvSpPr>
        <p:spPr>
          <a:xfrm>
            <a:off x="3388638" y="2035731"/>
            <a:ext cx="7853005" cy="162878"/>
          </a:xfrm>
          <a:prstGeom prst="rect">
            <a:avLst/>
          </a:prstGeom>
          <a:solidFill>
            <a:srgbClr val="FFFFFF">
              <a:alpha val="4000"/>
            </a:srgbClr>
          </a:solidFill>
          <a:ln/>
        </p:spPr>
        <p:txBody>
          <a:bodyPr/>
          <a:lstStyle/>
          <a:p>
            <a:endParaRPr lang="es-ES"/>
          </a:p>
        </p:txBody>
      </p:sp>
      <p:sp>
        <p:nvSpPr>
          <p:cNvPr id="13" name="Text 11"/>
          <p:cNvSpPr/>
          <p:nvPr/>
        </p:nvSpPr>
        <p:spPr>
          <a:xfrm>
            <a:off x="3483650" y="207168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II.PROPUESTA DE VALOR</a:t>
            </a:r>
            <a:endParaRPr lang="en-US" sz="550" dirty="0"/>
          </a:p>
        </p:txBody>
      </p:sp>
      <p:sp>
        <p:nvSpPr>
          <p:cNvPr id="14" name="Text 12"/>
          <p:cNvSpPr/>
          <p:nvPr/>
        </p:nvSpPr>
        <p:spPr>
          <a:xfrm>
            <a:off x="7852886" y="207168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B1,C1,</a:t>
            </a:r>
            <a:endParaRPr lang="en-US" sz="550" dirty="0"/>
          </a:p>
        </p:txBody>
      </p:sp>
      <p:sp>
        <p:nvSpPr>
          <p:cNvPr id="15" name="Text 13"/>
          <p:cNvSpPr/>
          <p:nvPr/>
        </p:nvSpPr>
        <p:spPr>
          <a:xfrm>
            <a:off x="9815274" y="207168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4</a:t>
            </a:r>
            <a:endParaRPr lang="en-US" sz="550" dirty="0"/>
          </a:p>
        </p:txBody>
      </p:sp>
      <p:sp>
        <p:nvSpPr>
          <p:cNvPr id="16" name="Shape 14"/>
          <p:cNvSpPr/>
          <p:nvPr/>
        </p:nvSpPr>
        <p:spPr>
          <a:xfrm>
            <a:off x="3388638" y="2198608"/>
            <a:ext cx="7853005" cy="162878"/>
          </a:xfrm>
          <a:prstGeom prst="rect">
            <a:avLst/>
          </a:prstGeom>
          <a:solidFill>
            <a:srgbClr val="000000">
              <a:alpha val="4000"/>
            </a:srgbClr>
          </a:solidFill>
          <a:ln/>
        </p:spPr>
        <p:txBody>
          <a:bodyPr/>
          <a:lstStyle/>
          <a:p>
            <a:endParaRPr lang="es-ES"/>
          </a:p>
        </p:txBody>
      </p:sp>
      <p:sp>
        <p:nvSpPr>
          <p:cNvPr id="17" name="Text 15"/>
          <p:cNvSpPr/>
          <p:nvPr/>
        </p:nvSpPr>
        <p:spPr>
          <a:xfrm>
            <a:off x="3483650" y="223456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2.1.ORGANIZACION</a:t>
            </a:r>
            <a:endParaRPr lang="en-US" sz="550" dirty="0"/>
          </a:p>
        </p:txBody>
      </p:sp>
      <p:sp>
        <p:nvSpPr>
          <p:cNvPr id="18" name="Text 16"/>
          <p:cNvSpPr/>
          <p:nvPr/>
        </p:nvSpPr>
        <p:spPr>
          <a:xfrm>
            <a:off x="7852886" y="223456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a:t>
            </a:r>
            <a:endParaRPr lang="en-US" sz="550" dirty="0"/>
          </a:p>
        </p:txBody>
      </p:sp>
      <p:sp>
        <p:nvSpPr>
          <p:cNvPr id="19" name="Text 17"/>
          <p:cNvSpPr/>
          <p:nvPr/>
        </p:nvSpPr>
        <p:spPr>
          <a:xfrm>
            <a:off x="9815274" y="223456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a:t>
            </a:r>
            <a:endParaRPr lang="en-US" sz="550" dirty="0"/>
          </a:p>
        </p:txBody>
      </p:sp>
      <p:sp>
        <p:nvSpPr>
          <p:cNvPr id="20" name="Shape 18"/>
          <p:cNvSpPr/>
          <p:nvPr/>
        </p:nvSpPr>
        <p:spPr>
          <a:xfrm>
            <a:off x="3388638" y="2361486"/>
            <a:ext cx="7853005" cy="162878"/>
          </a:xfrm>
          <a:prstGeom prst="rect">
            <a:avLst/>
          </a:prstGeom>
          <a:solidFill>
            <a:srgbClr val="FFFFFF">
              <a:alpha val="4000"/>
            </a:srgbClr>
          </a:solidFill>
          <a:ln/>
        </p:spPr>
        <p:txBody>
          <a:bodyPr/>
          <a:lstStyle/>
          <a:p>
            <a:endParaRPr lang="es-ES"/>
          </a:p>
        </p:txBody>
      </p:sp>
      <p:sp>
        <p:nvSpPr>
          <p:cNvPr id="21" name="Text 19"/>
          <p:cNvSpPr/>
          <p:nvPr/>
        </p:nvSpPr>
        <p:spPr>
          <a:xfrm>
            <a:off x="3483650" y="2397442"/>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2.2.ACTIVIDADES</a:t>
            </a:r>
            <a:endParaRPr lang="en-US" sz="550" dirty="0"/>
          </a:p>
        </p:txBody>
      </p:sp>
      <p:sp>
        <p:nvSpPr>
          <p:cNvPr id="22" name="Text 20"/>
          <p:cNvSpPr/>
          <p:nvPr/>
        </p:nvSpPr>
        <p:spPr>
          <a:xfrm>
            <a:off x="7852886" y="2397442"/>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C1</a:t>
            </a:r>
            <a:endParaRPr lang="en-US" sz="550" dirty="0"/>
          </a:p>
        </p:txBody>
      </p:sp>
      <p:sp>
        <p:nvSpPr>
          <p:cNvPr id="23" name="Text 21"/>
          <p:cNvSpPr/>
          <p:nvPr/>
        </p:nvSpPr>
        <p:spPr>
          <a:xfrm>
            <a:off x="9815274" y="2397442"/>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6</a:t>
            </a:r>
            <a:endParaRPr lang="en-US" sz="550" dirty="0"/>
          </a:p>
        </p:txBody>
      </p:sp>
      <p:sp>
        <p:nvSpPr>
          <p:cNvPr id="24" name="Shape 22"/>
          <p:cNvSpPr/>
          <p:nvPr/>
        </p:nvSpPr>
        <p:spPr>
          <a:xfrm>
            <a:off x="3388638" y="2524363"/>
            <a:ext cx="7853005" cy="162878"/>
          </a:xfrm>
          <a:prstGeom prst="rect">
            <a:avLst/>
          </a:prstGeom>
          <a:solidFill>
            <a:srgbClr val="000000">
              <a:alpha val="4000"/>
            </a:srgbClr>
          </a:solidFill>
          <a:ln/>
        </p:spPr>
        <p:txBody>
          <a:bodyPr/>
          <a:lstStyle/>
          <a:p>
            <a:endParaRPr lang="es-ES"/>
          </a:p>
        </p:txBody>
      </p:sp>
      <p:sp>
        <p:nvSpPr>
          <p:cNvPr id="25" name="Text 23"/>
          <p:cNvSpPr/>
          <p:nvPr/>
        </p:nvSpPr>
        <p:spPr>
          <a:xfrm>
            <a:off x="3483650" y="256032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2.3. MODELO DE NEGOCIO Y CADENA DE VALOR</a:t>
            </a:r>
            <a:endParaRPr lang="en-US" sz="550" dirty="0"/>
          </a:p>
        </p:txBody>
      </p:sp>
      <p:sp>
        <p:nvSpPr>
          <p:cNvPr id="26" name="Text 24"/>
          <p:cNvSpPr/>
          <p:nvPr/>
        </p:nvSpPr>
        <p:spPr>
          <a:xfrm>
            <a:off x="7852886" y="256032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C1</a:t>
            </a:r>
            <a:endParaRPr lang="en-US" sz="550" dirty="0"/>
          </a:p>
        </p:txBody>
      </p:sp>
      <p:sp>
        <p:nvSpPr>
          <p:cNvPr id="27" name="Text 25"/>
          <p:cNvSpPr/>
          <p:nvPr/>
        </p:nvSpPr>
        <p:spPr>
          <a:xfrm>
            <a:off x="9815274" y="256032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9</a:t>
            </a:r>
            <a:endParaRPr lang="en-US" sz="550" dirty="0"/>
          </a:p>
        </p:txBody>
      </p:sp>
      <p:sp>
        <p:nvSpPr>
          <p:cNvPr id="28" name="Shape 26"/>
          <p:cNvSpPr/>
          <p:nvPr/>
        </p:nvSpPr>
        <p:spPr>
          <a:xfrm>
            <a:off x="3388638" y="2687241"/>
            <a:ext cx="7853005" cy="162878"/>
          </a:xfrm>
          <a:prstGeom prst="rect">
            <a:avLst/>
          </a:prstGeom>
          <a:solidFill>
            <a:srgbClr val="FFFFFF">
              <a:alpha val="4000"/>
            </a:srgbClr>
          </a:solidFill>
          <a:ln/>
        </p:spPr>
        <p:txBody>
          <a:bodyPr/>
          <a:lstStyle/>
          <a:p>
            <a:endParaRPr lang="es-ES"/>
          </a:p>
        </p:txBody>
      </p:sp>
      <p:sp>
        <p:nvSpPr>
          <p:cNvPr id="29" name="Text 27"/>
          <p:cNvSpPr/>
          <p:nvPr/>
        </p:nvSpPr>
        <p:spPr>
          <a:xfrm>
            <a:off x="3483650" y="272319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2.4. PRESENCIA GEOGRAFICA Y MERCADOS</a:t>
            </a:r>
            <a:endParaRPr lang="en-US" sz="550" dirty="0"/>
          </a:p>
        </p:txBody>
      </p:sp>
      <p:sp>
        <p:nvSpPr>
          <p:cNvPr id="30" name="Text 28"/>
          <p:cNvSpPr/>
          <p:nvPr/>
        </p:nvSpPr>
        <p:spPr>
          <a:xfrm>
            <a:off x="7852886" y="272319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a:t>
            </a:r>
            <a:endParaRPr lang="en-US" sz="550" dirty="0"/>
          </a:p>
        </p:txBody>
      </p:sp>
      <p:sp>
        <p:nvSpPr>
          <p:cNvPr id="31" name="Text 29"/>
          <p:cNvSpPr/>
          <p:nvPr/>
        </p:nvSpPr>
        <p:spPr>
          <a:xfrm>
            <a:off x="9815274" y="272319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15</a:t>
            </a:r>
            <a:endParaRPr lang="en-US" sz="550" dirty="0"/>
          </a:p>
        </p:txBody>
      </p:sp>
      <p:sp>
        <p:nvSpPr>
          <p:cNvPr id="32" name="Shape 30"/>
          <p:cNvSpPr/>
          <p:nvPr/>
        </p:nvSpPr>
        <p:spPr>
          <a:xfrm>
            <a:off x="3388638" y="2850118"/>
            <a:ext cx="7853005" cy="162878"/>
          </a:xfrm>
          <a:prstGeom prst="rect">
            <a:avLst/>
          </a:prstGeom>
          <a:solidFill>
            <a:srgbClr val="000000">
              <a:alpha val="4000"/>
            </a:srgbClr>
          </a:solidFill>
          <a:ln/>
        </p:spPr>
        <p:txBody>
          <a:bodyPr/>
          <a:lstStyle/>
          <a:p>
            <a:endParaRPr lang="es-ES"/>
          </a:p>
        </p:txBody>
      </p:sp>
      <p:sp>
        <p:nvSpPr>
          <p:cNvPr id="33" name="Text 31"/>
          <p:cNvSpPr/>
          <p:nvPr/>
        </p:nvSpPr>
        <p:spPr>
          <a:xfrm>
            <a:off x="3483650" y="288607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III. ENFOQUE DE SOSTENIBILIDAD Y ESTRATEGIA DE TRANSICION</a:t>
            </a:r>
            <a:endParaRPr lang="en-US" sz="550" dirty="0"/>
          </a:p>
        </p:txBody>
      </p:sp>
      <p:sp>
        <p:nvSpPr>
          <p:cNvPr id="34" name="Text 32"/>
          <p:cNvSpPr/>
          <p:nvPr/>
        </p:nvSpPr>
        <p:spPr>
          <a:xfrm>
            <a:off x="7852886" y="288607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B1,B2,C1,C2</a:t>
            </a:r>
            <a:endParaRPr lang="en-US" sz="550" dirty="0"/>
          </a:p>
        </p:txBody>
      </p:sp>
      <p:sp>
        <p:nvSpPr>
          <p:cNvPr id="35" name="Text 33"/>
          <p:cNvSpPr/>
          <p:nvPr/>
        </p:nvSpPr>
        <p:spPr>
          <a:xfrm>
            <a:off x="9815274" y="288607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17</a:t>
            </a:r>
            <a:endParaRPr lang="en-US" sz="550" dirty="0"/>
          </a:p>
        </p:txBody>
      </p:sp>
      <p:sp>
        <p:nvSpPr>
          <p:cNvPr id="36" name="Shape 34"/>
          <p:cNvSpPr/>
          <p:nvPr/>
        </p:nvSpPr>
        <p:spPr>
          <a:xfrm>
            <a:off x="3388638" y="3012996"/>
            <a:ext cx="7853005" cy="162878"/>
          </a:xfrm>
          <a:prstGeom prst="rect">
            <a:avLst/>
          </a:prstGeom>
          <a:solidFill>
            <a:srgbClr val="FFFFFF">
              <a:alpha val="4000"/>
            </a:srgbClr>
          </a:solidFill>
          <a:ln/>
        </p:spPr>
        <p:txBody>
          <a:bodyPr/>
          <a:lstStyle/>
          <a:p>
            <a:endParaRPr lang="es-ES"/>
          </a:p>
        </p:txBody>
      </p:sp>
      <p:sp>
        <p:nvSpPr>
          <p:cNvPr id="37" name="Text 35"/>
          <p:cNvSpPr/>
          <p:nvPr/>
        </p:nvSpPr>
        <p:spPr>
          <a:xfrm>
            <a:off x="3483650" y="3048953"/>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3.1. PROPOSITO, MISION Y VALORES</a:t>
            </a:r>
            <a:endParaRPr lang="en-US" sz="550" dirty="0"/>
          </a:p>
        </p:txBody>
      </p:sp>
      <p:sp>
        <p:nvSpPr>
          <p:cNvPr id="38" name="Text 36"/>
          <p:cNvSpPr/>
          <p:nvPr/>
        </p:nvSpPr>
        <p:spPr>
          <a:xfrm>
            <a:off x="7852886" y="3048953"/>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a:t>
            </a:r>
            <a:endParaRPr lang="en-US" sz="550" dirty="0"/>
          </a:p>
        </p:txBody>
      </p:sp>
      <p:sp>
        <p:nvSpPr>
          <p:cNvPr id="39" name="Text 37"/>
          <p:cNvSpPr/>
          <p:nvPr/>
        </p:nvSpPr>
        <p:spPr>
          <a:xfrm>
            <a:off x="9815274" y="3048953"/>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18</a:t>
            </a:r>
            <a:endParaRPr lang="en-US" sz="550" dirty="0"/>
          </a:p>
        </p:txBody>
      </p:sp>
      <p:sp>
        <p:nvSpPr>
          <p:cNvPr id="40" name="Shape 38"/>
          <p:cNvSpPr/>
          <p:nvPr/>
        </p:nvSpPr>
        <p:spPr>
          <a:xfrm>
            <a:off x="3388638" y="3175873"/>
            <a:ext cx="7853005" cy="162878"/>
          </a:xfrm>
          <a:prstGeom prst="rect">
            <a:avLst/>
          </a:prstGeom>
          <a:solidFill>
            <a:srgbClr val="000000">
              <a:alpha val="4000"/>
            </a:srgbClr>
          </a:solidFill>
          <a:ln/>
        </p:spPr>
        <p:txBody>
          <a:bodyPr/>
          <a:lstStyle/>
          <a:p>
            <a:endParaRPr lang="es-ES"/>
          </a:p>
        </p:txBody>
      </p:sp>
      <p:sp>
        <p:nvSpPr>
          <p:cNvPr id="41" name="Text 39"/>
          <p:cNvSpPr/>
          <p:nvPr/>
        </p:nvSpPr>
        <p:spPr>
          <a:xfrm>
            <a:off x="3483650" y="321183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3.2. ENFOQUE DE SOSTENIBILIDAD</a:t>
            </a:r>
            <a:endParaRPr lang="en-US" sz="550" dirty="0"/>
          </a:p>
        </p:txBody>
      </p:sp>
      <p:sp>
        <p:nvSpPr>
          <p:cNvPr id="42" name="Text 40"/>
          <p:cNvSpPr/>
          <p:nvPr/>
        </p:nvSpPr>
        <p:spPr>
          <a:xfrm>
            <a:off x="7852886" y="321183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B2,C2</a:t>
            </a:r>
            <a:endParaRPr lang="en-US" sz="550" dirty="0"/>
          </a:p>
        </p:txBody>
      </p:sp>
      <p:sp>
        <p:nvSpPr>
          <p:cNvPr id="43" name="Text 41"/>
          <p:cNvSpPr/>
          <p:nvPr/>
        </p:nvSpPr>
        <p:spPr>
          <a:xfrm>
            <a:off x="9815274" y="321183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19</a:t>
            </a:r>
            <a:endParaRPr lang="en-US" sz="550" dirty="0"/>
          </a:p>
        </p:txBody>
      </p:sp>
      <p:sp>
        <p:nvSpPr>
          <p:cNvPr id="44" name="Shape 42"/>
          <p:cNvSpPr/>
          <p:nvPr/>
        </p:nvSpPr>
        <p:spPr>
          <a:xfrm>
            <a:off x="3388638" y="3338751"/>
            <a:ext cx="7853005" cy="162878"/>
          </a:xfrm>
          <a:prstGeom prst="rect">
            <a:avLst/>
          </a:prstGeom>
          <a:solidFill>
            <a:srgbClr val="FFFFFF">
              <a:alpha val="4000"/>
            </a:srgbClr>
          </a:solidFill>
          <a:ln/>
        </p:spPr>
        <p:txBody>
          <a:bodyPr/>
          <a:lstStyle/>
          <a:p>
            <a:endParaRPr lang="es-ES"/>
          </a:p>
        </p:txBody>
      </p:sp>
      <p:sp>
        <p:nvSpPr>
          <p:cNvPr id="45" name="Text 43"/>
          <p:cNvSpPr/>
          <p:nvPr/>
        </p:nvSpPr>
        <p:spPr>
          <a:xfrm>
            <a:off x="3483650" y="337470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3.3. RELACION CON LOS GRUPOS DE INTERES</a:t>
            </a:r>
            <a:endParaRPr lang="en-US" sz="550" dirty="0"/>
          </a:p>
        </p:txBody>
      </p:sp>
      <p:sp>
        <p:nvSpPr>
          <p:cNvPr id="46" name="Text 44"/>
          <p:cNvSpPr/>
          <p:nvPr/>
        </p:nvSpPr>
        <p:spPr>
          <a:xfrm>
            <a:off x="7852886" y="337470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C1</a:t>
            </a:r>
            <a:endParaRPr lang="en-US" sz="550" dirty="0"/>
          </a:p>
        </p:txBody>
      </p:sp>
      <p:sp>
        <p:nvSpPr>
          <p:cNvPr id="47" name="Text 45"/>
          <p:cNvSpPr/>
          <p:nvPr/>
        </p:nvSpPr>
        <p:spPr>
          <a:xfrm>
            <a:off x="9815274" y="337470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23</a:t>
            </a:r>
            <a:endParaRPr lang="en-US" sz="550" dirty="0"/>
          </a:p>
        </p:txBody>
      </p:sp>
      <p:sp>
        <p:nvSpPr>
          <p:cNvPr id="48" name="Shape 46"/>
          <p:cNvSpPr/>
          <p:nvPr/>
        </p:nvSpPr>
        <p:spPr>
          <a:xfrm>
            <a:off x="3388638" y="3501628"/>
            <a:ext cx="7853005" cy="162878"/>
          </a:xfrm>
          <a:prstGeom prst="rect">
            <a:avLst/>
          </a:prstGeom>
          <a:solidFill>
            <a:srgbClr val="000000">
              <a:alpha val="4000"/>
            </a:srgbClr>
          </a:solidFill>
          <a:ln/>
        </p:spPr>
        <p:txBody>
          <a:bodyPr/>
          <a:lstStyle/>
          <a:p>
            <a:endParaRPr lang="es-ES"/>
          </a:p>
        </p:txBody>
      </p:sp>
      <p:sp>
        <p:nvSpPr>
          <p:cNvPr id="49" name="Text 47"/>
          <p:cNvSpPr/>
          <p:nvPr/>
        </p:nvSpPr>
        <p:spPr>
          <a:xfrm>
            <a:off x="3483650" y="353758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3.4.ESTRATEGIA DE TRANSICION CLIMATICA</a:t>
            </a:r>
            <a:endParaRPr lang="en-US" sz="550" dirty="0"/>
          </a:p>
        </p:txBody>
      </p:sp>
      <p:sp>
        <p:nvSpPr>
          <p:cNvPr id="50" name="Text 48"/>
          <p:cNvSpPr/>
          <p:nvPr/>
        </p:nvSpPr>
        <p:spPr>
          <a:xfrm>
            <a:off x="7852886" y="353758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C2.C4</a:t>
            </a:r>
            <a:endParaRPr lang="en-US" sz="550" dirty="0"/>
          </a:p>
        </p:txBody>
      </p:sp>
      <p:sp>
        <p:nvSpPr>
          <p:cNvPr id="51" name="Text 49"/>
          <p:cNvSpPr/>
          <p:nvPr/>
        </p:nvSpPr>
        <p:spPr>
          <a:xfrm>
            <a:off x="9815274" y="353758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24</a:t>
            </a:r>
            <a:endParaRPr lang="en-US" sz="550" dirty="0"/>
          </a:p>
        </p:txBody>
      </p:sp>
      <p:sp>
        <p:nvSpPr>
          <p:cNvPr id="52" name="Shape 50"/>
          <p:cNvSpPr/>
          <p:nvPr/>
        </p:nvSpPr>
        <p:spPr>
          <a:xfrm>
            <a:off x="3388638" y="3664506"/>
            <a:ext cx="7853005" cy="162878"/>
          </a:xfrm>
          <a:prstGeom prst="rect">
            <a:avLst/>
          </a:prstGeom>
          <a:solidFill>
            <a:srgbClr val="FFFFFF">
              <a:alpha val="4000"/>
            </a:srgbClr>
          </a:solidFill>
          <a:ln/>
        </p:spPr>
        <p:txBody>
          <a:bodyPr/>
          <a:lstStyle/>
          <a:p>
            <a:endParaRPr lang="es-ES"/>
          </a:p>
        </p:txBody>
      </p:sp>
      <p:sp>
        <p:nvSpPr>
          <p:cNvPr id="53" name="Text 51"/>
          <p:cNvSpPr/>
          <p:nvPr/>
        </p:nvSpPr>
        <p:spPr>
          <a:xfrm>
            <a:off x="3483650" y="3700463"/>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IV. COMPROMISO CON LA SOSTENIBILIDAD MEDIOAMBIENTAL</a:t>
            </a:r>
            <a:endParaRPr lang="en-US" sz="550" dirty="0"/>
          </a:p>
        </p:txBody>
      </p:sp>
      <p:sp>
        <p:nvSpPr>
          <p:cNvPr id="54" name="Text 52"/>
          <p:cNvSpPr/>
          <p:nvPr/>
        </p:nvSpPr>
        <p:spPr>
          <a:xfrm>
            <a:off x="7852886" y="3700463"/>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B3,B4,B5,B6,B7 ,C3,C4</a:t>
            </a:r>
            <a:endParaRPr lang="en-US" sz="550" dirty="0"/>
          </a:p>
        </p:txBody>
      </p:sp>
      <p:sp>
        <p:nvSpPr>
          <p:cNvPr id="55" name="Text 53"/>
          <p:cNvSpPr/>
          <p:nvPr/>
        </p:nvSpPr>
        <p:spPr>
          <a:xfrm>
            <a:off x="9815274" y="3700463"/>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27</a:t>
            </a:r>
            <a:endParaRPr lang="en-US" sz="550" dirty="0"/>
          </a:p>
        </p:txBody>
      </p:sp>
      <p:sp>
        <p:nvSpPr>
          <p:cNvPr id="56" name="Shape 54"/>
          <p:cNvSpPr/>
          <p:nvPr/>
        </p:nvSpPr>
        <p:spPr>
          <a:xfrm>
            <a:off x="3388638" y="3827383"/>
            <a:ext cx="7853005" cy="162878"/>
          </a:xfrm>
          <a:prstGeom prst="rect">
            <a:avLst/>
          </a:prstGeom>
          <a:solidFill>
            <a:srgbClr val="000000">
              <a:alpha val="4000"/>
            </a:srgbClr>
          </a:solidFill>
          <a:ln/>
        </p:spPr>
        <p:txBody>
          <a:bodyPr/>
          <a:lstStyle/>
          <a:p>
            <a:endParaRPr lang="es-ES"/>
          </a:p>
        </p:txBody>
      </p:sp>
      <p:sp>
        <p:nvSpPr>
          <p:cNvPr id="57" name="Text 55"/>
          <p:cNvSpPr/>
          <p:nvPr/>
        </p:nvSpPr>
        <p:spPr>
          <a:xfrm>
            <a:off x="3483650" y="386334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4.1. ENERGIA Y EMISIONES DE EFECTO INVERNADERO (GEI)</a:t>
            </a:r>
            <a:endParaRPr lang="en-US" sz="550" dirty="0"/>
          </a:p>
        </p:txBody>
      </p:sp>
      <p:sp>
        <p:nvSpPr>
          <p:cNvPr id="58" name="Text 56"/>
          <p:cNvSpPr/>
          <p:nvPr/>
        </p:nvSpPr>
        <p:spPr>
          <a:xfrm>
            <a:off x="7852886" y="386334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B3,C3,C4</a:t>
            </a:r>
            <a:endParaRPr lang="en-US" sz="550" dirty="0"/>
          </a:p>
        </p:txBody>
      </p:sp>
      <p:sp>
        <p:nvSpPr>
          <p:cNvPr id="59" name="Text 57"/>
          <p:cNvSpPr/>
          <p:nvPr/>
        </p:nvSpPr>
        <p:spPr>
          <a:xfrm>
            <a:off x="9815274" y="386334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28</a:t>
            </a:r>
            <a:endParaRPr lang="en-US" sz="550" dirty="0"/>
          </a:p>
        </p:txBody>
      </p:sp>
      <p:sp>
        <p:nvSpPr>
          <p:cNvPr id="60" name="Shape 58"/>
          <p:cNvSpPr/>
          <p:nvPr/>
        </p:nvSpPr>
        <p:spPr>
          <a:xfrm>
            <a:off x="3388638" y="3990261"/>
            <a:ext cx="7853005" cy="162878"/>
          </a:xfrm>
          <a:prstGeom prst="rect">
            <a:avLst/>
          </a:prstGeom>
          <a:solidFill>
            <a:srgbClr val="FFFFFF">
              <a:alpha val="4000"/>
            </a:srgbClr>
          </a:solidFill>
          <a:ln/>
        </p:spPr>
        <p:txBody>
          <a:bodyPr/>
          <a:lstStyle/>
          <a:p>
            <a:endParaRPr lang="es-ES"/>
          </a:p>
        </p:txBody>
      </p:sp>
      <p:sp>
        <p:nvSpPr>
          <p:cNvPr id="61" name="Text 59"/>
          <p:cNvSpPr/>
          <p:nvPr/>
        </p:nvSpPr>
        <p:spPr>
          <a:xfrm>
            <a:off x="3483650" y="402621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4.2.CONTAMINACION DEL AIRE, AGUA Y SUELO</a:t>
            </a:r>
            <a:endParaRPr lang="en-US" sz="550" dirty="0"/>
          </a:p>
        </p:txBody>
      </p:sp>
      <p:sp>
        <p:nvSpPr>
          <p:cNvPr id="62" name="Text 60"/>
          <p:cNvSpPr/>
          <p:nvPr/>
        </p:nvSpPr>
        <p:spPr>
          <a:xfrm>
            <a:off x="7852886" y="402621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B4</a:t>
            </a:r>
            <a:endParaRPr lang="en-US" sz="550" dirty="0"/>
          </a:p>
        </p:txBody>
      </p:sp>
      <p:sp>
        <p:nvSpPr>
          <p:cNvPr id="63" name="Text 61"/>
          <p:cNvSpPr/>
          <p:nvPr/>
        </p:nvSpPr>
        <p:spPr>
          <a:xfrm>
            <a:off x="9815274" y="402621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31</a:t>
            </a:r>
            <a:endParaRPr lang="en-US" sz="550" dirty="0"/>
          </a:p>
        </p:txBody>
      </p:sp>
      <p:sp>
        <p:nvSpPr>
          <p:cNvPr id="64" name="Shape 62"/>
          <p:cNvSpPr/>
          <p:nvPr/>
        </p:nvSpPr>
        <p:spPr>
          <a:xfrm>
            <a:off x="3388638" y="4153138"/>
            <a:ext cx="7853005" cy="162878"/>
          </a:xfrm>
          <a:prstGeom prst="rect">
            <a:avLst/>
          </a:prstGeom>
          <a:solidFill>
            <a:srgbClr val="000000">
              <a:alpha val="4000"/>
            </a:srgbClr>
          </a:solidFill>
          <a:ln/>
        </p:spPr>
        <p:txBody>
          <a:bodyPr/>
          <a:lstStyle/>
          <a:p>
            <a:endParaRPr lang="es-ES"/>
          </a:p>
        </p:txBody>
      </p:sp>
      <p:sp>
        <p:nvSpPr>
          <p:cNvPr id="65" name="Text 63"/>
          <p:cNvSpPr/>
          <p:nvPr/>
        </p:nvSpPr>
        <p:spPr>
          <a:xfrm>
            <a:off x="3483650" y="418909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4.3. BIODIVERSIDAD Y USO DEL SUELO</a:t>
            </a:r>
            <a:endParaRPr lang="en-US" sz="550" dirty="0"/>
          </a:p>
        </p:txBody>
      </p:sp>
      <p:sp>
        <p:nvSpPr>
          <p:cNvPr id="66" name="Text 64"/>
          <p:cNvSpPr/>
          <p:nvPr/>
        </p:nvSpPr>
        <p:spPr>
          <a:xfrm>
            <a:off x="7852886" y="418909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B5</a:t>
            </a:r>
            <a:endParaRPr lang="en-US" sz="550" dirty="0"/>
          </a:p>
        </p:txBody>
      </p:sp>
      <p:sp>
        <p:nvSpPr>
          <p:cNvPr id="67" name="Text 65"/>
          <p:cNvSpPr/>
          <p:nvPr/>
        </p:nvSpPr>
        <p:spPr>
          <a:xfrm>
            <a:off x="9815274" y="418909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34</a:t>
            </a:r>
            <a:endParaRPr lang="en-US" sz="550" dirty="0"/>
          </a:p>
        </p:txBody>
      </p:sp>
      <p:sp>
        <p:nvSpPr>
          <p:cNvPr id="68" name="Shape 66"/>
          <p:cNvSpPr/>
          <p:nvPr/>
        </p:nvSpPr>
        <p:spPr>
          <a:xfrm>
            <a:off x="3388638" y="4316016"/>
            <a:ext cx="7853005" cy="162878"/>
          </a:xfrm>
          <a:prstGeom prst="rect">
            <a:avLst/>
          </a:prstGeom>
          <a:solidFill>
            <a:srgbClr val="FFFFFF">
              <a:alpha val="4000"/>
            </a:srgbClr>
          </a:solidFill>
          <a:ln/>
        </p:spPr>
        <p:txBody>
          <a:bodyPr/>
          <a:lstStyle/>
          <a:p>
            <a:endParaRPr lang="es-ES"/>
          </a:p>
        </p:txBody>
      </p:sp>
      <p:sp>
        <p:nvSpPr>
          <p:cNvPr id="69" name="Text 67"/>
          <p:cNvSpPr/>
          <p:nvPr/>
        </p:nvSpPr>
        <p:spPr>
          <a:xfrm>
            <a:off x="3483650" y="4351973"/>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4.4.AGUA</a:t>
            </a:r>
            <a:endParaRPr lang="en-US" sz="550" dirty="0"/>
          </a:p>
        </p:txBody>
      </p:sp>
      <p:sp>
        <p:nvSpPr>
          <p:cNvPr id="70" name="Text 68"/>
          <p:cNvSpPr/>
          <p:nvPr/>
        </p:nvSpPr>
        <p:spPr>
          <a:xfrm>
            <a:off x="7852886" y="4351973"/>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B6</a:t>
            </a:r>
            <a:endParaRPr lang="en-US" sz="550" dirty="0"/>
          </a:p>
        </p:txBody>
      </p:sp>
      <p:sp>
        <p:nvSpPr>
          <p:cNvPr id="71" name="Text 69"/>
          <p:cNvSpPr/>
          <p:nvPr/>
        </p:nvSpPr>
        <p:spPr>
          <a:xfrm>
            <a:off x="9815274" y="4351973"/>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35</a:t>
            </a:r>
            <a:endParaRPr lang="en-US" sz="550" dirty="0"/>
          </a:p>
        </p:txBody>
      </p:sp>
      <p:sp>
        <p:nvSpPr>
          <p:cNvPr id="72" name="Shape 70"/>
          <p:cNvSpPr/>
          <p:nvPr/>
        </p:nvSpPr>
        <p:spPr>
          <a:xfrm>
            <a:off x="3388638" y="4478893"/>
            <a:ext cx="7853005" cy="162878"/>
          </a:xfrm>
          <a:prstGeom prst="rect">
            <a:avLst/>
          </a:prstGeom>
          <a:solidFill>
            <a:srgbClr val="000000">
              <a:alpha val="4000"/>
            </a:srgbClr>
          </a:solidFill>
          <a:ln/>
        </p:spPr>
        <p:txBody>
          <a:bodyPr/>
          <a:lstStyle/>
          <a:p>
            <a:endParaRPr lang="es-ES"/>
          </a:p>
        </p:txBody>
      </p:sp>
      <p:sp>
        <p:nvSpPr>
          <p:cNvPr id="73" name="Text 71"/>
          <p:cNvSpPr/>
          <p:nvPr/>
        </p:nvSpPr>
        <p:spPr>
          <a:xfrm>
            <a:off x="3483650" y="451485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4.5. CIRCULARIDAD, MATERIALES Y RESIDUOS</a:t>
            </a:r>
            <a:endParaRPr lang="en-US" sz="550" dirty="0"/>
          </a:p>
        </p:txBody>
      </p:sp>
      <p:sp>
        <p:nvSpPr>
          <p:cNvPr id="74" name="Text 72"/>
          <p:cNvSpPr/>
          <p:nvPr/>
        </p:nvSpPr>
        <p:spPr>
          <a:xfrm>
            <a:off x="7852886" y="451485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B7</a:t>
            </a:r>
            <a:endParaRPr lang="en-US" sz="550" dirty="0"/>
          </a:p>
        </p:txBody>
      </p:sp>
      <p:sp>
        <p:nvSpPr>
          <p:cNvPr id="75" name="Text 73"/>
          <p:cNvSpPr/>
          <p:nvPr/>
        </p:nvSpPr>
        <p:spPr>
          <a:xfrm>
            <a:off x="9815274" y="451485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37</a:t>
            </a:r>
            <a:endParaRPr lang="en-US" sz="550" dirty="0"/>
          </a:p>
        </p:txBody>
      </p:sp>
      <p:sp>
        <p:nvSpPr>
          <p:cNvPr id="76" name="Shape 74"/>
          <p:cNvSpPr/>
          <p:nvPr/>
        </p:nvSpPr>
        <p:spPr>
          <a:xfrm>
            <a:off x="3388638" y="4641771"/>
            <a:ext cx="7853005" cy="162878"/>
          </a:xfrm>
          <a:prstGeom prst="rect">
            <a:avLst/>
          </a:prstGeom>
          <a:solidFill>
            <a:srgbClr val="FFFFFF">
              <a:alpha val="4000"/>
            </a:srgbClr>
          </a:solidFill>
          <a:ln/>
        </p:spPr>
        <p:txBody>
          <a:bodyPr/>
          <a:lstStyle/>
          <a:p>
            <a:endParaRPr lang="es-ES"/>
          </a:p>
        </p:txBody>
      </p:sp>
      <p:sp>
        <p:nvSpPr>
          <p:cNvPr id="77" name="Text 75"/>
          <p:cNvSpPr/>
          <p:nvPr/>
        </p:nvSpPr>
        <p:spPr>
          <a:xfrm>
            <a:off x="3483650" y="467772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V. COMPROMISO CON LA SOSTENIBILIDAD SOCIAL</a:t>
            </a:r>
            <a:endParaRPr lang="en-US" sz="550" dirty="0"/>
          </a:p>
        </p:txBody>
      </p:sp>
      <p:sp>
        <p:nvSpPr>
          <p:cNvPr id="78" name="Text 76"/>
          <p:cNvSpPr/>
          <p:nvPr/>
        </p:nvSpPr>
        <p:spPr>
          <a:xfrm>
            <a:off x="7852886" y="467772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B8,B9,B10,C5</a:t>
            </a:r>
            <a:endParaRPr lang="en-US" sz="550" dirty="0"/>
          </a:p>
        </p:txBody>
      </p:sp>
      <p:sp>
        <p:nvSpPr>
          <p:cNvPr id="79" name="Text 77"/>
          <p:cNvSpPr/>
          <p:nvPr/>
        </p:nvSpPr>
        <p:spPr>
          <a:xfrm>
            <a:off x="9815274" y="467772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42</a:t>
            </a:r>
            <a:endParaRPr lang="en-US" sz="550" dirty="0"/>
          </a:p>
        </p:txBody>
      </p:sp>
      <p:sp>
        <p:nvSpPr>
          <p:cNvPr id="80" name="Shape 78"/>
          <p:cNvSpPr/>
          <p:nvPr/>
        </p:nvSpPr>
        <p:spPr>
          <a:xfrm>
            <a:off x="3388638" y="4804648"/>
            <a:ext cx="7853005" cy="162878"/>
          </a:xfrm>
          <a:prstGeom prst="rect">
            <a:avLst/>
          </a:prstGeom>
          <a:solidFill>
            <a:srgbClr val="000000">
              <a:alpha val="4000"/>
            </a:srgbClr>
          </a:solidFill>
          <a:ln/>
        </p:spPr>
        <p:txBody>
          <a:bodyPr/>
          <a:lstStyle/>
          <a:p>
            <a:endParaRPr lang="es-ES"/>
          </a:p>
        </p:txBody>
      </p:sp>
      <p:sp>
        <p:nvSpPr>
          <p:cNvPr id="81" name="Text 79"/>
          <p:cNvSpPr/>
          <p:nvPr/>
        </p:nvSpPr>
        <p:spPr>
          <a:xfrm>
            <a:off x="3483650" y="484060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5.1. PERFIL DE LA PLANTILLA</a:t>
            </a:r>
            <a:endParaRPr lang="en-US" sz="550" dirty="0"/>
          </a:p>
        </p:txBody>
      </p:sp>
      <p:sp>
        <p:nvSpPr>
          <p:cNvPr id="82" name="Text 80"/>
          <p:cNvSpPr/>
          <p:nvPr/>
        </p:nvSpPr>
        <p:spPr>
          <a:xfrm>
            <a:off x="7852886" y="484060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B8,C5</a:t>
            </a:r>
            <a:endParaRPr lang="en-US" sz="550" dirty="0"/>
          </a:p>
        </p:txBody>
      </p:sp>
      <p:sp>
        <p:nvSpPr>
          <p:cNvPr id="83" name="Text 81"/>
          <p:cNvSpPr/>
          <p:nvPr/>
        </p:nvSpPr>
        <p:spPr>
          <a:xfrm>
            <a:off x="9815274" y="484060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43</a:t>
            </a:r>
            <a:endParaRPr lang="en-US" sz="550" dirty="0"/>
          </a:p>
        </p:txBody>
      </p:sp>
      <p:sp>
        <p:nvSpPr>
          <p:cNvPr id="84" name="Shape 82"/>
          <p:cNvSpPr/>
          <p:nvPr/>
        </p:nvSpPr>
        <p:spPr>
          <a:xfrm>
            <a:off x="3388638" y="4967526"/>
            <a:ext cx="7853005" cy="162878"/>
          </a:xfrm>
          <a:prstGeom prst="rect">
            <a:avLst/>
          </a:prstGeom>
          <a:solidFill>
            <a:srgbClr val="FFFFFF">
              <a:alpha val="4000"/>
            </a:srgbClr>
          </a:solidFill>
          <a:ln/>
        </p:spPr>
        <p:txBody>
          <a:bodyPr/>
          <a:lstStyle/>
          <a:p>
            <a:endParaRPr lang="es-ES"/>
          </a:p>
        </p:txBody>
      </p:sp>
      <p:sp>
        <p:nvSpPr>
          <p:cNvPr id="85" name="Text 83"/>
          <p:cNvSpPr/>
          <p:nvPr/>
        </p:nvSpPr>
        <p:spPr>
          <a:xfrm>
            <a:off x="3483650" y="5003483"/>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5.2. EVOLUCION DEL EMPLEO</a:t>
            </a:r>
            <a:endParaRPr lang="en-US" sz="550" dirty="0"/>
          </a:p>
        </p:txBody>
      </p:sp>
      <p:sp>
        <p:nvSpPr>
          <p:cNvPr id="86" name="Text 84"/>
          <p:cNvSpPr/>
          <p:nvPr/>
        </p:nvSpPr>
        <p:spPr>
          <a:xfrm>
            <a:off x="7852886" y="5003483"/>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B8</a:t>
            </a:r>
            <a:endParaRPr lang="en-US" sz="550" dirty="0"/>
          </a:p>
        </p:txBody>
      </p:sp>
      <p:sp>
        <p:nvSpPr>
          <p:cNvPr id="87" name="Text 85"/>
          <p:cNvSpPr/>
          <p:nvPr/>
        </p:nvSpPr>
        <p:spPr>
          <a:xfrm>
            <a:off x="9815274" y="5003483"/>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44</a:t>
            </a:r>
            <a:endParaRPr lang="en-US" sz="550" dirty="0"/>
          </a:p>
        </p:txBody>
      </p:sp>
      <p:sp>
        <p:nvSpPr>
          <p:cNvPr id="88" name="Shape 86"/>
          <p:cNvSpPr/>
          <p:nvPr/>
        </p:nvSpPr>
        <p:spPr>
          <a:xfrm>
            <a:off x="3388638" y="5130403"/>
            <a:ext cx="7853005" cy="162878"/>
          </a:xfrm>
          <a:prstGeom prst="rect">
            <a:avLst/>
          </a:prstGeom>
          <a:solidFill>
            <a:srgbClr val="000000">
              <a:alpha val="4000"/>
            </a:srgbClr>
          </a:solidFill>
          <a:ln/>
        </p:spPr>
        <p:txBody>
          <a:bodyPr/>
          <a:lstStyle/>
          <a:p>
            <a:endParaRPr lang="es-ES"/>
          </a:p>
        </p:txBody>
      </p:sp>
      <p:sp>
        <p:nvSpPr>
          <p:cNvPr id="89" name="Text 87"/>
          <p:cNvSpPr/>
          <p:nvPr/>
        </p:nvSpPr>
        <p:spPr>
          <a:xfrm>
            <a:off x="3483650" y="516636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5.3. SALUD Y SEGURIDAD</a:t>
            </a:r>
            <a:endParaRPr lang="en-US" sz="550" dirty="0"/>
          </a:p>
        </p:txBody>
      </p:sp>
      <p:sp>
        <p:nvSpPr>
          <p:cNvPr id="90" name="Text 88"/>
          <p:cNvSpPr/>
          <p:nvPr/>
        </p:nvSpPr>
        <p:spPr>
          <a:xfrm>
            <a:off x="7852886" y="516636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B9</a:t>
            </a:r>
            <a:endParaRPr lang="en-US" sz="550" dirty="0"/>
          </a:p>
        </p:txBody>
      </p:sp>
      <p:sp>
        <p:nvSpPr>
          <p:cNvPr id="91" name="Text 89"/>
          <p:cNvSpPr/>
          <p:nvPr/>
        </p:nvSpPr>
        <p:spPr>
          <a:xfrm>
            <a:off x="9815274" y="516636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45</a:t>
            </a:r>
            <a:endParaRPr lang="en-US" sz="550" dirty="0"/>
          </a:p>
        </p:txBody>
      </p:sp>
      <p:sp>
        <p:nvSpPr>
          <p:cNvPr id="92" name="Shape 90"/>
          <p:cNvSpPr/>
          <p:nvPr/>
        </p:nvSpPr>
        <p:spPr>
          <a:xfrm>
            <a:off x="3388638" y="5293281"/>
            <a:ext cx="7853005" cy="162878"/>
          </a:xfrm>
          <a:prstGeom prst="rect">
            <a:avLst/>
          </a:prstGeom>
          <a:solidFill>
            <a:srgbClr val="FFFFFF">
              <a:alpha val="4000"/>
            </a:srgbClr>
          </a:solidFill>
          <a:ln/>
        </p:spPr>
        <p:txBody>
          <a:bodyPr/>
          <a:lstStyle/>
          <a:p>
            <a:endParaRPr lang="es-ES"/>
          </a:p>
        </p:txBody>
      </p:sp>
      <p:sp>
        <p:nvSpPr>
          <p:cNvPr id="93" name="Text 91"/>
          <p:cNvSpPr/>
          <p:nvPr/>
        </p:nvSpPr>
        <p:spPr>
          <a:xfrm>
            <a:off x="3483650" y="532923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5.4. CONDICIONES LABORALES, RETRIBUCION,IGUALDAD Y DESARROLLO</a:t>
            </a:r>
            <a:endParaRPr lang="en-US" sz="550" dirty="0"/>
          </a:p>
        </p:txBody>
      </p:sp>
      <p:sp>
        <p:nvSpPr>
          <p:cNvPr id="94" name="Text 92"/>
          <p:cNvSpPr/>
          <p:nvPr/>
        </p:nvSpPr>
        <p:spPr>
          <a:xfrm>
            <a:off x="7852886" y="532923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B10</a:t>
            </a:r>
            <a:endParaRPr lang="en-US" sz="550" dirty="0"/>
          </a:p>
        </p:txBody>
      </p:sp>
      <p:sp>
        <p:nvSpPr>
          <p:cNvPr id="95" name="Text 93"/>
          <p:cNvSpPr/>
          <p:nvPr/>
        </p:nvSpPr>
        <p:spPr>
          <a:xfrm>
            <a:off x="9815274" y="532923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47</a:t>
            </a:r>
            <a:endParaRPr lang="en-US" sz="550" dirty="0"/>
          </a:p>
        </p:txBody>
      </p:sp>
      <p:sp>
        <p:nvSpPr>
          <p:cNvPr id="96" name="Shape 94"/>
          <p:cNvSpPr/>
          <p:nvPr/>
        </p:nvSpPr>
        <p:spPr>
          <a:xfrm>
            <a:off x="3388638" y="5456158"/>
            <a:ext cx="7853005" cy="162878"/>
          </a:xfrm>
          <a:prstGeom prst="rect">
            <a:avLst/>
          </a:prstGeom>
          <a:solidFill>
            <a:srgbClr val="000000">
              <a:alpha val="4000"/>
            </a:srgbClr>
          </a:solidFill>
          <a:ln/>
        </p:spPr>
        <p:txBody>
          <a:bodyPr/>
          <a:lstStyle/>
          <a:p>
            <a:endParaRPr lang="es-ES"/>
          </a:p>
        </p:txBody>
      </p:sp>
      <p:sp>
        <p:nvSpPr>
          <p:cNvPr id="97" name="Text 95"/>
          <p:cNvSpPr/>
          <p:nvPr/>
        </p:nvSpPr>
        <p:spPr>
          <a:xfrm>
            <a:off x="3483650" y="549211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5.5. PERSONAL PROPIO Y DERECHOS HUMANOS</a:t>
            </a:r>
            <a:endParaRPr lang="en-US" sz="550" dirty="0"/>
          </a:p>
        </p:txBody>
      </p:sp>
      <p:sp>
        <p:nvSpPr>
          <p:cNvPr id="98" name="Text 96"/>
          <p:cNvSpPr/>
          <p:nvPr/>
        </p:nvSpPr>
        <p:spPr>
          <a:xfrm>
            <a:off x="7852886" y="549211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B10</a:t>
            </a:r>
            <a:endParaRPr lang="en-US" sz="550" dirty="0"/>
          </a:p>
        </p:txBody>
      </p:sp>
      <p:sp>
        <p:nvSpPr>
          <p:cNvPr id="99" name="Text 97"/>
          <p:cNvSpPr/>
          <p:nvPr/>
        </p:nvSpPr>
        <p:spPr>
          <a:xfrm>
            <a:off x="9815274" y="549211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51</a:t>
            </a:r>
            <a:endParaRPr lang="en-US" sz="550" dirty="0"/>
          </a:p>
        </p:txBody>
      </p:sp>
      <p:sp>
        <p:nvSpPr>
          <p:cNvPr id="100" name="Shape 98"/>
          <p:cNvSpPr/>
          <p:nvPr/>
        </p:nvSpPr>
        <p:spPr>
          <a:xfrm>
            <a:off x="3388638" y="5619036"/>
            <a:ext cx="7853005" cy="162878"/>
          </a:xfrm>
          <a:prstGeom prst="rect">
            <a:avLst/>
          </a:prstGeom>
          <a:solidFill>
            <a:srgbClr val="FFFFFF">
              <a:alpha val="4000"/>
            </a:srgbClr>
          </a:solidFill>
          <a:ln/>
        </p:spPr>
        <p:txBody>
          <a:bodyPr/>
          <a:lstStyle/>
          <a:p>
            <a:endParaRPr lang="es-ES"/>
          </a:p>
        </p:txBody>
      </p:sp>
      <p:sp>
        <p:nvSpPr>
          <p:cNvPr id="101" name="Text 99"/>
          <p:cNvSpPr/>
          <p:nvPr/>
        </p:nvSpPr>
        <p:spPr>
          <a:xfrm>
            <a:off x="3483650" y="5654993"/>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VI.COMPROMISO CON UNA CONDUCTA EMPRESARIAL RESPONSABLE</a:t>
            </a:r>
            <a:endParaRPr lang="en-US" sz="550" dirty="0"/>
          </a:p>
        </p:txBody>
      </p:sp>
      <p:sp>
        <p:nvSpPr>
          <p:cNvPr id="102" name="Text 100"/>
          <p:cNvSpPr/>
          <p:nvPr/>
        </p:nvSpPr>
        <p:spPr>
          <a:xfrm>
            <a:off x="7852886" y="5654993"/>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B11,C6, C7,C8,C9</a:t>
            </a:r>
            <a:endParaRPr lang="en-US" sz="550" dirty="0"/>
          </a:p>
        </p:txBody>
      </p:sp>
      <p:sp>
        <p:nvSpPr>
          <p:cNvPr id="103" name="Text 101"/>
          <p:cNvSpPr/>
          <p:nvPr/>
        </p:nvSpPr>
        <p:spPr>
          <a:xfrm>
            <a:off x="9815274" y="5654993"/>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52</a:t>
            </a:r>
            <a:endParaRPr lang="en-US" sz="550" dirty="0"/>
          </a:p>
        </p:txBody>
      </p:sp>
      <p:sp>
        <p:nvSpPr>
          <p:cNvPr id="104" name="Shape 102"/>
          <p:cNvSpPr/>
          <p:nvPr/>
        </p:nvSpPr>
        <p:spPr>
          <a:xfrm>
            <a:off x="3388638" y="5781913"/>
            <a:ext cx="7853005" cy="162878"/>
          </a:xfrm>
          <a:prstGeom prst="rect">
            <a:avLst/>
          </a:prstGeom>
          <a:solidFill>
            <a:srgbClr val="000000">
              <a:alpha val="4000"/>
            </a:srgbClr>
          </a:solidFill>
          <a:ln/>
        </p:spPr>
        <p:txBody>
          <a:bodyPr/>
          <a:lstStyle/>
          <a:p>
            <a:endParaRPr lang="es-ES"/>
          </a:p>
        </p:txBody>
      </p:sp>
      <p:sp>
        <p:nvSpPr>
          <p:cNvPr id="105" name="Text 103"/>
          <p:cNvSpPr/>
          <p:nvPr/>
        </p:nvSpPr>
        <p:spPr>
          <a:xfrm>
            <a:off x="3483650" y="581787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6.1.CODIGO ETICO, CONDUCTA PROFESIONAL Y CANAL DE DENUNCIAS</a:t>
            </a:r>
            <a:endParaRPr lang="en-US" sz="550" dirty="0"/>
          </a:p>
        </p:txBody>
      </p:sp>
      <p:sp>
        <p:nvSpPr>
          <p:cNvPr id="106" name="Text 104"/>
          <p:cNvSpPr/>
          <p:nvPr/>
        </p:nvSpPr>
        <p:spPr>
          <a:xfrm>
            <a:off x="7852886" y="581787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C6</a:t>
            </a:r>
            <a:endParaRPr lang="en-US" sz="550" dirty="0"/>
          </a:p>
        </p:txBody>
      </p:sp>
      <p:sp>
        <p:nvSpPr>
          <p:cNvPr id="107" name="Text 105"/>
          <p:cNvSpPr/>
          <p:nvPr/>
        </p:nvSpPr>
        <p:spPr>
          <a:xfrm>
            <a:off x="9815274" y="581787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53</a:t>
            </a:r>
            <a:endParaRPr lang="en-US" sz="550" dirty="0"/>
          </a:p>
        </p:txBody>
      </p:sp>
      <p:sp>
        <p:nvSpPr>
          <p:cNvPr id="108" name="Shape 106"/>
          <p:cNvSpPr/>
          <p:nvPr/>
        </p:nvSpPr>
        <p:spPr>
          <a:xfrm>
            <a:off x="3388638" y="5944791"/>
            <a:ext cx="7853005" cy="162878"/>
          </a:xfrm>
          <a:prstGeom prst="rect">
            <a:avLst/>
          </a:prstGeom>
          <a:solidFill>
            <a:srgbClr val="FFFFFF">
              <a:alpha val="4000"/>
            </a:srgbClr>
          </a:solidFill>
          <a:ln/>
        </p:spPr>
        <p:txBody>
          <a:bodyPr/>
          <a:lstStyle/>
          <a:p>
            <a:endParaRPr lang="es-ES"/>
          </a:p>
        </p:txBody>
      </p:sp>
      <p:sp>
        <p:nvSpPr>
          <p:cNvPr id="109" name="Text 107"/>
          <p:cNvSpPr/>
          <p:nvPr/>
        </p:nvSpPr>
        <p:spPr>
          <a:xfrm>
            <a:off x="3483650" y="5980748"/>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6.2. CONDENAS Y MULTAS POR CORRUPCION Y SOBORNO</a:t>
            </a:r>
            <a:endParaRPr lang="en-US" sz="550" dirty="0"/>
          </a:p>
        </p:txBody>
      </p:sp>
      <p:sp>
        <p:nvSpPr>
          <p:cNvPr id="110" name="Text 108"/>
          <p:cNvSpPr/>
          <p:nvPr/>
        </p:nvSpPr>
        <p:spPr>
          <a:xfrm>
            <a:off x="7852886" y="5980748"/>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B11</a:t>
            </a:r>
            <a:endParaRPr lang="en-US" sz="550" dirty="0"/>
          </a:p>
        </p:txBody>
      </p:sp>
      <p:sp>
        <p:nvSpPr>
          <p:cNvPr id="111" name="Text 109"/>
          <p:cNvSpPr/>
          <p:nvPr/>
        </p:nvSpPr>
        <p:spPr>
          <a:xfrm>
            <a:off x="9815274" y="5980748"/>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54</a:t>
            </a:r>
            <a:endParaRPr lang="en-US" sz="550" dirty="0"/>
          </a:p>
        </p:txBody>
      </p:sp>
      <p:sp>
        <p:nvSpPr>
          <p:cNvPr id="112" name="Shape 110"/>
          <p:cNvSpPr/>
          <p:nvPr/>
        </p:nvSpPr>
        <p:spPr>
          <a:xfrm>
            <a:off x="3388638" y="6107668"/>
            <a:ext cx="7853005" cy="162878"/>
          </a:xfrm>
          <a:prstGeom prst="rect">
            <a:avLst/>
          </a:prstGeom>
          <a:solidFill>
            <a:srgbClr val="000000">
              <a:alpha val="4000"/>
            </a:srgbClr>
          </a:solidFill>
          <a:ln/>
        </p:spPr>
        <p:txBody>
          <a:bodyPr/>
          <a:lstStyle/>
          <a:p>
            <a:endParaRPr lang="es-ES"/>
          </a:p>
        </p:txBody>
      </p:sp>
      <p:sp>
        <p:nvSpPr>
          <p:cNvPr id="113" name="Text 111"/>
          <p:cNvSpPr/>
          <p:nvPr/>
        </p:nvSpPr>
        <p:spPr>
          <a:xfrm>
            <a:off x="3483650" y="6143625"/>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6.3. INGRESOS Y ACTIVIDAES CONTROVERTIDAS</a:t>
            </a:r>
            <a:endParaRPr lang="en-US" sz="550" dirty="0"/>
          </a:p>
        </p:txBody>
      </p:sp>
      <p:sp>
        <p:nvSpPr>
          <p:cNvPr id="114" name="Text 112"/>
          <p:cNvSpPr/>
          <p:nvPr/>
        </p:nvSpPr>
        <p:spPr>
          <a:xfrm>
            <a:off x="7852886" y="6143625"/>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C8</a:t>
            </a:r>
            <a:endParaRPr lang="en-US" sz="550" dirty="0"/>
          </a:p>
        </p:txBody>
      </p:sp>
      <p:sp>
        <p:nvSpPr>
          <p:cNvPr id="115" name="Text 113"/>
          <p:cNvSpPr/>
          <p:nvPr/>
        </p:nvSpPr>
        <p:spPr>
          <a:xfrm>
            <a:off x="9815274" y="6143625"/>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54</a:t>
            </a:r>
            <a:endParaRPr lang="en-US" sz="550" dirty="0"/>
          </a:p>
        </p:txBody>
      </p:sp>
      <p:sp>
        <p:nvSpPr>
          <p:cNvPr id="116" name="Shape 114"/>
          <p:cNvSpPr/>
          <p:nvPr/>
        </p:nvSpPr>
        <p:spPr>
          <a:xfrm>
            <a:off x="3388638" y="6270546"/>
            <a:ext cx="7853005" cy="162878"/>
          </a:xfrm>
          <a:prstGeom prst="rect">
            <a:avLst/>
          </a:prstGeom>
          <a:solidFill>
            <a:srgbClr val="FFFFFF">
              <a:alpha val="4000"/>
            </a:srgbClr>
          </a:solidFill>
          <a:ln/>
        </p:spPr>
        <p:txBody>
          <a:bodyPr/>
          <a:lstStyle/>
          <a:p>
            <a:endParaRPr lang="es-ES"/>
          </a:p>
        </p:txBody>
      </p:sp>
      <p:sp>
        <p:nvSpPr>
          <p:cNvPr id="117" name="Text 115"/>
          <p:cNvSpPr/>
          <p:nvPr/>
        </p:nvSpPr>
        <p:spPr>
          <a:xfrm>
            <a:off x="3483650" y="6306503"/>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6.4. EXCLUSION DE INDICES DE REFERENCIA DE LA UNION EUROPEA</a:t>
            </a:r>
            <a:endParaRPr lang="en-US" sz="550" dirty="0"/>
          </a:p>
        </p:txBody>
      </p:sp>
      <p:sp>
        <p:nvSpPr>
          <p:cNvPr id="118" name="Text 116"/>
          <p:cNvSpPr/>
          <p:nvPr/>
        </p:nvSpPr>
        <p:spPr>
          <a:xfrm>
            <a:off x="7852886" y="6306503"/>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C8</a:t>
            </a:r>
            <a:endParaRPr lang="en-US" sz="550" dirty="0"/>
          </a:p>
        </p:txBody>
      </p:sp>
      <p:sp>
        <p:nvSpPr>
          <p:cNvPr id="119" name="Text 117"/>
          <p:cNvSpPr/>
          <p:nvPr/>
        </p:nvSpPr>
        <p:spPr>
          <a:xfrm>
            <a:off x="9815274" y="6306503"/>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55</a:t>
            </a:r>
            <a:endParaRPr lang="en-US" sz="550" dirty="0"/>
          </a:p>
        </p:txBody>
      </p:sp>
      <p:sp>
        <p:nvSpPr>
          <p:cNvPr id="120" name="Shape 118"/>
          <p:cNvSpPr/>
          <p:nvPr/>
        </p:nvSpPr>
        <p:spPr>
          <a:xfrm>
            <a:off x="3388638" y="6433423"/>
            <a:ext cx="7853005" cy="162878"/>
          </a:xfrm>
          <a:prstGeom prst="rect">
            <a:avLst/>
          </a:prstGeom>
          <a:solidFill>
            <a:srgbClr val="000000">
              <a:alpha val="4000"/>
            </a:srgbClr>
          </a:solidFill>
          <a:ln/>
        </p:spPr>
        <p:txBody>
          <a:bodyPr/>
          <a:lstStyle/>
          <a:p>
            <a:endParaRPr lang="es-ES"/>
          </a:p>
        </p:txBody>
      </p:sp>
      <p:sp>
        <p:nvSpPr>
          <p:cNvPr id="121" name="Text 119"/>
          <p:cNvSpPr/>
          <p:nvPr/>
        </p:nvSpPr>
        <p:spPr>
          <a:xfrm>
            <a:off x="3483650" y="6469380"/>
            <a:ext cx="4172069" cy="90964"/>
          </a:xfrm>
          <a:prstGeom prst="rect">
            <a:avLst/>
          </a:prstGeom>
          <a:noFill/>
          <a:ln/>
        </p:spPr>
        <p:txBody>
          <a:bodyPr wrap="none" lIns="0" tIns="0" rIns="0" bIns="0" rtlCol="0" anchor="t"/>
          <a:lstStyle/>
          <a:p>
            <a:pPr marL="0" indent="0" algn="l">
              <a:lnSpc>
                <a:spcPts val="700"/>
              </a:lnSpc>
              <a:buNone/>
            </a:pPr>
            <a:r>
              <a:rPr lang="en-US" sz="550" dirty="0">
                <a:solidFill>
                  <a:srgbClr val="384653"/>
                </a:solidFill>
                <a:latin typeface="Montserrat" pitchFamily="34" charset="0"/>
                <a:ea typeface="Montserrat" pitchFamily="34" charset="-122"/>
                <a:cs typeface="Montserrat" pitchFamily="34" charset="-120"/>
              </a:rPr>
              <a:t>6.5. INDICE DE DIVERSIDAD DE GENERO EN EL ORGANO DE GOBIERNO</a:t>
            </a:r>
            <a:endParaRPr lang="en-US" sz="550" dirty="0"/>
          </a:p>
        </p:txBody>
      </p:sp>
      <p:sp>
        <p:nvSpPr>
          <p:cNvPr id="122" name="Text 120"/>
          <p:cNvSpPr/>
          <p:nvPr/>
        </p:nvSpPr>
        <p:spPr>
          <a:xfrm>
            <a:off x="7852886" y="6469380"/>
            <a:ext cx="1765221"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C9</a:t>
            </a:r>
            <a:endParaRPr lang="en-US" sz="550" dirty="0"/>
          </a:p>
        </p:txBody>
      </p:sp>
      <p:sp>
        <p:nvSpPr>
          <p:cNvPr id="123" name="Text 121"/>
          <p:cNvSpPr/>
          <p:nvPr/>
        </p:nvSpPr>
        <p:spPr>
          <a:xfrm>
            <a:off x="9815274" y="6469380"/>
            <a:ext cx="133159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55</a:t>
            </a:r>
            <a:endParaRPr lang="en-US" sz="550" dirty="0"/>
          </a:p>
        </p:txBody>
      </p:sp>
      <p:sp>
        <p:nvSpPr>
          <p:cNvPr id="124" name="Shape 122"/>
          <p:cNvSpPr/>
          <p:nvPr/>
        </p:nvSpPr>
        <p:spPr>
          <a:xfrm>
            <a:off x="3388638" y="6596301"/>
            <a:ext cx="7853005" cy="185618"/>
          </a:xfrm>
          <a:prstGeom prst="rect">
            <a:avLst/>
          </a:prstGeom>
          <a:solidFill>
            <a:srgbClr val="FFFFFF">
              <a:alpha val="4000"/>
            </a:srgbClr>
          </a:solidFill>
          <a:ln/>
        </p:spPr>
        <p:txBody>
          <a:bodyPr/>
          <a:lstStyle/>
          <a:p>
            <a:endParaRPr lang="es-ES"/>
          </a:p>
        </p:txBody>
      </p:sp>
      <p:sp>
        <p:nvSpPr>
          <p:cNvPr id="125" name="Text 123"/>
          <p:cNvSpPr/>
          <p:nvPr/>
        </p:nvSpPr>
        <p:spPr>
          <a:xfrm>
            <a:off x="3483650" y="6632258"/>
            <a:ext cx="4172069" cy="113705"/>
          </a:xfrm>
          <a:prstGeom prst="rect">
            <a:avLst/>
          </a:prstGeom>
          <a:noFill/>
          <a:ln/>
        </p:spPr>
        <p:txBody>
          <a:bodyPr wrap="none" lIns="0" tIns="0" rIns="0" bIns="0" rtlCol="0" anchor="t"/>
          <a:lstStyle/>
          <a:p>
            <a:pPr marL="0" indent="0" algn="l">
              <a:lnSpc>
                <a:spcPts val="850"/>
              </a:lnSpc>
              <a:buNone/>
            </a:pPr>
            <a:endParaRPr lang="en-US" sz="700" dirty="0"/>
          </a:p>
        </p:txBody>
      </p:sp>
      <p:sp>
        <p:nvSpPr>
          <p:cNvPr id="126" name="Text 124"/>
          <p:cNvSpPr/>
          <p:nvPr/>
        </p:nvSpPr>
        <p:spPr>
          <a:xfrm>
            <a:off x="7852886" y="6632258"/>
            <a:ext cx="1765221" cy="113705"/>
          </a:xfrm>
          <a:prstGeom prst="rect">
            <a:avLst/>
          </a:prstGeom>
          <a:noFill/>
          <a:ln/>
        </p:spPr>
        <p:txBody>
          <a:bodyPr wrap="none" lIns="0" tIns="0" rIns="0" bIns="0" rtlCol="0" anchor="t"/>
          <a:lstStyle/>
          <a:p>
            <a:pPr marL="0" indent="0" algn="l">
              <a:lnSpc>
                <a:spcPts val="850"/>
              </a:lnSpc>
              <a:buNone/>
            </a:pPr>
            <a:endParaRPr lang="en-US" sz="700" dirty="0"/>
          </a:p>
        </p:txBody>
      </p:sp>
      <p:sp>
        <p:nvSpPr>
          <p:cNvPr id="127" name="Text 125"/>
          <p:cNvSpPr/>
          <p:nvPr/>
        </p:nvSpPr>
        <p:spPr>
          <a:xfrm>
            <a:off x="9815274" y="6632258"/>
            <a:ext cx="1331595" cy="113705"/>
          </a:xfrm>
          <a:prstGeom prst="rect">
            <a:avLst/>
          </a:prstGeom>
          <a:noFill/>
          <a:ln/>
        </p:spPr>
        <p:txBody>
          <a:bodyPr wrap="none" lIns="0" tIns="0" rIns="0" bIns="0" rtlCol="0" anchor="t"/>
          <a:lstStyle/>
          <a:p>
            <a:pPr marL="0" indent="0" algn="l">
              <a:lnSpc>
                <a:spcPts val="850"/>
              </a:lnSpc>
              <a:buNone/>
            </a:pPr>
            <a:endParaRPr lang="en-US" sz="700" dirty="0"/>
          </a:p>
        </p:txBody>
      </p:sp>
      <p:sp>
        <p:nvSpPr>
          <p:cNvPr id="128" name="Text 126"/>
          <p:cNvSpPr/>
          <p:nvPr/>
        </p:nvSpPr>
        <p:spPr>
          <a:xfrm>
            <a:off x="3381018" y="6842760"/>
            <a:ext cx="7868245" cy="90964"/>
          </a:xfrm>
          <a:prstGeom prst="rect">
            <a:avLst/>
          </a:prstGeom>
          <a:noFill/>
          <a:ln/>
        </p:spPr>
        <p:txBody>
          <a:bodyPr wrap="none" lIns="0" tIns="0" rIns="0" bIns="0" rtlCol="0" anchor="t"/>
          <a:lstStyle/>
          <a:p>
            <a:pPr marL="0" indent="0" algn="ctr">
              <a:lnSpc>
                <a:spcPts val="700"/>
              </a:lnSpc>
              <a:buNone/>
            </a:pPr>
            <a:r>
              <a:rPr lang="en-US" sz="550" dirty="0">
                <a:solidFill>
                  <a:srgbClr val="384653"/>
                </a:solidFill>
                <a:latin typeface="Montserrat" pitchFamily="34" charset="0"/>
                <a:ea typeface="Montserrat" pitchFamily="34" charset="-122"/>
                <a:cs typeface="Montserrat" pitchFamily="34" charset="-120"/>
              </a:rPr>
              <a:t>Página 56</a:t>
            </a:r>
            <a:endParaRPr lang="en-US" sz="5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spTree>
      <p:nvGrpSpPr>
        <p:cNvPr id="1" name=""/>
        <p:cNvGrpSpPr/>
        <p:nvPr/>
      </p:nvGrpSpPr>
      <p:grpSpPr>
        <a:xfrm>
          <a:off x="0" y="0"/>
          <a:ext cx="0" cy="0"/>
          <a:chOff x="0" y="0"/>
          <a:chExt cx="0" cy="0"/>
        </a:xfrm>
      </p:grpSpPr>
      <p:sp>
        <p:nvSpPr>
          <p:cNvPr id="2" name="Text 0"/>
          <p:cNvSpPr/>
          <p:nvPr/>
        </p:nvSpPr>
        <p:spPr>
          <a:xfrm>
            <a:off x="768429" y="664369"/>
            <a:ext cx="4150995" cy="518755"/>
          </a:xfrm>
          <a:prstGeom prst="rect">
            <a:avLst/>
          </a:prstGeom>
          <a:noFill/>
          <a:ln/>
        </p:spPr>
        <p:txBody>
          <a:bodyPr wrap="none" lIns="0" tIns="0" rIns="0" bIns="0" rtlCol="0" anchor="t"/>
          <a:lstStyle/>
          <a:p>
            <a:pPr marL="0" indent="0" algn="l">
              <a:lnSpc>
                <a:spcPts val="4050"/>
              </a:lnSpc>
              <a:buNone/>
            </a:pPr>
            <a:endParaRPr lang="en-US" sz="3250" dirty="0"/>
          </a:p>
        </p:txBody>
      </p:sp>
      <p:pic>
        <p:nvPicPr>
          <p:cNvPr id="3" name="Image 0" descr="preencoded.png"/>
          <p:cNvPicPr>
            <a:picLocks noChangeAspect="1"/>
          </p:cNvPicPr>
          <p:nvPr/>
        </p:nvPicPr>
        <p:blipFill>
          <a:blip r:embed="rId3"/>
          <a:stretch>
            <a:fillRect/>
          </a:stretch>
        </p:blipFill>
        <p:spPr>
          <a:xfrm>
            <a:off x="7694771" y="1445538"/>
            <a:ext cx="6167199" cy="3089791"/>
          </a:xfrm>
          <a:prstGeom prst="rect">
            <a:avLst/>
          </a:prstGeom>
        </p:spPr>
      </p:pic>
      <p:sp>
        <p:nvSpPr>
          <p:cNvPr id="4" name="Text 1"/>
          <p:cNvSpPr/>
          <p:nvPr/>
        </p:nvSpPr>
        <p:spPr>
          <a:xfrm>
            <a:off x="768429" y="4682966"/>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5" name="Text 2"/>
          <p:cNvSpPr/>
          <p:nvPr/>
        </p:nvSpPr>
        <p:spPr>
          <a:xfrm>
            <a:off x="768429" y="5061704"/>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6" name="Text 3"/>
          <p:cNvSpPr/>
          <p:nvPr/>
        </p:nvSpPr>
        <p:spPr>
          <a:xfrm>
            <a:off x="768429" y="5440442"/>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7" name="Text 4"/>
          <p:cNvSpPr/>
          <p:nvPr/>
        </p:nvSpPr>
        <p:spPr>
          <a:xfrm>
            <a:off x="768429" y="5819180"/>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8" name="Text 5"/>
          <p:cNvSpPr/>
          <p:nvPr/>
        </p:nvSpPr>
        <p:spPr>
          <a:xfrm>
            <a:off x="768429" y="6197918"/>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9" name="Text 6"/>
          <p:cNvSpPr/>
          <p:nvPr/>
        </p:nvSpPr>
        <p:spPr>
          <a:xfrm>
            <a:off x="768429" y="6576655"/>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10" name="Text 7"/>
          <p:cNvSpPr/>
          <p:nvPr/>
        </p:nvSpPr>
        <p:spPr>
          <a:xfrm>
            <a:off x="768429" y="6955393"/>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
        <p:nvSpPr>
          <p:cNvPr id="11" name="Text 8"/>
          <p:cNvSpPr/>
          <p:nvPr/>
        </p:nvSpPr>
        <p:spPr>
          <a:xfrm>
            <a:off x="768429" y="7334131"/>
            <a:ext cx="13093541" cy="231100"/>
          </a:xfrm>
          <a:prstGeom prst="rect">
            <a:avLst/>
          </a:prstGeom>
          <a:noFill/>
          <a:ln/>
        </p:spPr>
        <p:txBody>
          <a:bodyPr wrap="none" lIns="0" tIns="0" rIns="0" bIns="0" rtlCol="0" anchor="t"/>
          <a:lstStyle/>
          <a:p>
            <a:pPr marL="0" indent="0" algn="l">
              <a:lnSpc>
                <a:spcPts val="1800"/>
              </a:lnSpc>
              <a:buNone/>
            </a:pP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27967"/>
          </a:xfrm>
          <a:prstGeom prst="rect">
            <a:avLst/>
          </a:prstGeom>
        </p:spPr>
      </p:pic>
      <p:sp>
        <p:nvSpPr>
          <p:cNvPr id="3" name="Text 0"/>
          <p:cNvSpPr/>
          <p:nvPr/>
        </p:nvSpPr>
        <p:spPr>
          <a:xfrm>
            <a:off x="1534478" y="2247067"/>
            <a:ext cx="3665220" cy="458033"/>
          </a:xfrm>
          <a:prstGeom prst="rect">
            <a:avLst/>
          </a:prstGeom>
          <a:noFill/>
          <a:ln/>
        </p:spPr>
        <p:txBody>
          <a:bodyPr wrap="none" lIns="0" tIns="0" rIns="0" bIns="0" rtlCol="0" anchor="t"/>
          <a:lstStyle/>
          <a:p>
            <a:pPr marL="0" indent="0" algn="l">
              <a:lnSpc>
                <a:spcPts val="3600"/>
              </a:lnSpc>
              <a:buNone/>
            </a:pPr>
            <a:r>
              <a:rPr lang="en-US" sz="2850" b="1" dirty="0">
                <a:solidFill>
                  <a:srgbClr val="2E3C4E"/>
                </a:solidFill>
                <a:latin typeface="Barlow Bold" pitchFamily="34" charset="0"/>
                <a:ea typeface="Barlow Bold" pitchFamily="34" charset="-122"/>
                <a:cs typeface="Barlow Bold" pitchFamily="34" charset="-120"/>
              </a:rPr>
              <a:t>2.2. Actividades</a:t>
            </a:r>
            <a:endParaRPr lang="en-US" sz="2850" dirty="0"/>
          </a:p>
        </p:txBody>
      </p:sp>
      <p:sp>
        <p:nvSpPr>
          <p:cNvPr id="4" name="Text 1"/>
          <p:cNvSpPr/>
          <p:nvPr/>
        </p:nvSpPr>
        <p:spPr>
          <a:xfrm>
            <a:off x="1534478" y="2950607"/>
            <a:ext cx="5015746" cy="772954"/>
          </a:xfrm>
          <a:prstGeom prst="rect">
            <a:avLst/>
          </a:prstGeom>
          <a:noFill/>
          <a:ln/>
        </p:spPr>
        <p:txBody>
          <a:bodyPr wrap="square" lIns="0" tIns="0" rIns="0" bIns="0" rtlCol="0" anchor="t"/>
          <a:lstStyle/>
          <a:p>
            <a:pPr marL="0" indent="0" algn="l">
              <a:lnSpc>
                <a:spcPts val="1500"/>
              </a:lnSpc>
              <a:buNone/>
            </a:pPr>
            <a:r>
              <a:rPr lang="en-US" sz="1050" dirty="0">
                <a:solidFill>
                  <a:srgbClr val="384653"/>
                </a:solidFill>
                <a:latin typeface="Montserrat" pitchFamily="34" charset="0"/>
                <a:ea typeface="Montserrat" pitchFamily="34" charset="-122"/>
                <a:cs typeface="Montserrat" pitchFamily="34" charset="-120"/>
              </a:rPr>
              <a:t>La actividad principal de PLASTIGAUR consiste en la fabricación de soluciones de envase y embalaje flexible basadas en polietileno, destinadas a aplicaciones industriales y logísticas. Clasificada en el código NACE 22.29  fabricación de otros productos de plástico.</a:t>
            </a:r>
            <a:endParaRPr lang="en-US" sz="1050" dirty="0"/>
          </a:p>
        </p:txBody>
      </p:sp>
      <p:sp>
        <p:nvSpPr>
          <p:cNvPr id="5" name="Text 2"/>
          <p:cNvSpPr/>
          <p:nvPr/>
        </p:nvSpPr>
        <p:spPr>
          <a:xfrm>
            <a:off x="1534478" y="3815596"/>
            <a:ext cx="5015746" cy="772954"/>
          </a:xfrm>
          <a:prstGeom prst="rect">
            <a:avLst/>
          </a:prstGeom>
          <a:noFill/>
          <a:ln/>
        </p:spPr>
        <p:txBody>
          <a:bodyPr wrap="square" lIns="0" tIns="0" rIns="0" bIns="0" rtlCol="0" anchor="t"/>
          <a:lstStyle/>
          <a:p>
            <a:pPr marL="0" indent="0" algn="l">
              <a:lnSpc>
                <a:spcPts val="1500"/>
              </a:lnSpc>
              <a:buNone/>
            </a:pPr>
            <a:r>
              <a:rPr lang="en-US" sz="1050" dirty="0">
                <a:solidFill>
                  <a:srgbClr val="384653"/>
                </a:solidFill>
                <a:latin typeface="Montserrat" pitchFamily="34" charset="0"/>
                <a:ea typeface="Montserrat" pitchFamily="34" charset="-122"/>
                <a:cs typeface="Montserrat" pitchFamily="34" charset="-120"/>
              </a:rPr>
              <a:t>El proceso productivo se basa en la extrusión, transformación y acabado de film plástico, incorporando controles de calidad y trazabilidad en todas las fases, de acuerdo con los requisitos técnicos y normativos aplicables.</a:t>
            </a:r>
            <a:endParaRPr lang="en-US" sz="1050" dirty="0"/>
          </a:p>
        </p:txBody>
      </p:sp>
      <p:sp>
        <p:nvSpPr>
          <p:cNvPr id="6" name="Text 3"/>
          <p:cNvSpPr/>
          <p:nvPr/>
        </p:nvSpPr>
        <p:spPr>
          <a:xfrm>
            <a:off x="1534478" y="4680585"/>
            <a:ext cx="5015746" cy="193238"/>
          </a:xfrm>
          <a:prstGeom prst="rect">
            <a:avLst/>
          </a:prstGeom>
          <a:noFill/>
          <a:ln/>
        </p:spPr>
        <p:txBody>
          <a:bodyPr wrap="none" lIns="0" tIns="0" rIns="0" bIns="0" rtlCol="0" anchor="t"/>
          <a:lstStyle/>
          <a:p>
            <a:pPr marL="0" indent="0" algn="l">
              <a:lnSpc>
                <a:spcPts val="1500"/>
              </a:lnSpc>
              <a:buNone/>
            </a:pPr>
            <a:r>
              <a:rPr lang="en-US" sz="1050" dirty="0">
                <a:solidFill>
                  <a:srgbClr val="384653"/>
                </a:solidFill>
                <a:latin typeface="Montserrat" pitchFamily="34" charset="0"/>
                <a:ea typeface="Montserrat" pitchFamily="34" charset="-122"/>
                <a:cs typeface="Montserrat" pitchFamily="34" charset="-120"/>
              </a:rPr>
              <a:t>Nuestro enfoque combina:</a:t>
            </a:r>
            <a:endParaRPr lang="en-US" sz="1050" dirty="0"/>
          </a:p>
        </p:txBody>
      </p:sp>
      <p:sp>
        <p:nvSpPr>
          <p:cNvPr id="7" name="Text 4"/>
          <p:cNvSpPr/>
          <p:nvPr/>
        </p:nvSpPr>
        <p:spPr>
          <a:xfrm>
            <a:off x="1534478" y="4965859"/>
            <a:ext cx="5015746" cy="966452"/>
          </a:xfrm>
          <a:prstGeom prst="rect">
            <a:avLst/>
          </a:prstGeom>
          <a:noFill/>
          <a:ln/>
        </p:spPr>
        <p:txBody>
          <a:bodyPr wrap="square" lIns="0" tIns="0" rIns="0" bIns="0" rtlCol="0" anchor="t"/>
          <a:lstStyle/>
          <a:p>
            <a:pPr marL="342900" indent="-342900" algn="l">
              <a:lnSpc>
                <a:spcPts val="1500"/>
              </a:lnSpc>
              <a:buSzPct val="100000"/>
              <a:buChar char="•"/>
            </a:pPr>
            <a:r>
              <a:rPr lang="en-US" sz="1050" dirty="0">
                <a:solidFill>
                  <a:srgbClr val="384653"/>
                </a:solidFill>
                <a:latin typeface="Montserrat" pitchFamily="34" charset="0"/>
                <a:ea typeface="Montserrat" pitchFamily="34" charset="-122"/>
                <a:cs typeface="Montserrat" pitchFamily="34" charset="-120"/>
              </a:rPr>
              <a:t>Tecnología de extrusión avanzada</a:t>
            </a:r>
            <a:endParaRPr lang="en-US" sz="1050" dirty="0"/>
          </a:p>
          <a:p>
            <a:pPr marL="342900" indent="-342900" algn="l">
              <a:lnSpc>
                <a:spcPts val="1500"/>
              </a:lnSpc>
              <a:buSzPct val="100000"/>
              <a:buChar char="•"/>
            </a:pPr>
            <a:r>
              <a:rPr lang="en-US" sz="1050" dirty="0">
                <a:solidFill>
                  <a:srgbClr val="384653"/>
                </a:solidFill>
                <a:latin typeface="Montserrat" pitchFamily="34" charset="0"/>
                <a:ea typeface="Montserrat" pitchFamily="34" charset="-122"/>
                <a:cs typeface="Montserrat" pitchFamily="34" charset="-120"/>
              </a:rPr>
              <a:t>Control de calidad integrado</a:t>
            </a:r>
            <a:endParaRPr lang="en-US" sz="1050" dirty="0"/>
          </a:p>
          <a:p>
            <a:pPr marL="342900" indent="-342900" algn="l">
              <a:lnSpc>
                <a:spcPts val="1500"/>
              </a:lnSpc>
              <a:buSzPct val="100000"/>
              <a:buChar char="•"/>
            </a:pPr>
            <a:r>
              <a:rPr lang="en-US" sz="1050" dirty="0">
                <a:solidFill>
                  <a:srgbClr val="384653"/>
                </a:solidFill>
                <a:latin typeface="Montserrat" pitchFamily="34" charset="0"/>
                <a:ea typeface="Montserrat" pitchFamily="34" charset="-122"/>
                <a:cs typeface="Montserrat" pitchFamily="34" charset="-120"/>
              </a:rPr>
              <a:t>Trazabilidad completa del proceso</a:t>
            </a:r>
            <a:endParaRPr lang="en-US" sz="1050" dirty="0"/>
          </a:p>
          <a:p>
            <a:pPr marL="342900" indent="-342900" algn="l">
              <a:lnSpc>
                <a:spcPts val="1500"/>
              </a:lnSpc>
              <a:buSzPct val="100000"/>
              <a:buChar char="•"/>
            </a:pPr>
            <a:r>
              <a:rPr lang="en-US" sz="1050" dirty="0">
                <a:solidFill>
                  <a:srgbClr val="384653"/>
                </a:solidFill>
                <a:latin typeface="Montserrat" pitchFamily="34" charset="0"/>
                <a:ea typeface="Montserrat" pitchFamily="34" charset="-122"/>
                <a:cs typeface="Montserrat" pitchFamily="34" charset="-120"/>
              </a:rPr>
              <a:t>Adaptación a especificaciones del cliente</a:t>
            </a:r>
            <a:endParaRPr lang="en-US" sz="1050" dirty="0"/>
          </a:p>
          <a:p>
            <a:pPr marL="342900" indent="-342900" algn="l">
              <a:lnSpc>
                <a:spcPts val="1500"/>
              </a:lnSpc>
              <a:buSzPct val="100000"/>
              <a:buChar char="•"/>
            </a:pPr>
            <a:r>
              <a:rPr lang="en-US" sz="1050" dirty="0">
                <a:solidFill>
                  <a:srgbClr val="384653"/>
                </a:solidFill>
                <a:latin typeface="Montserrat" pitchFamily="34" charset="0"/>
                <a:ea typeface="Montserrat" pitchFamily="34" charset="-122"/>
                <a:cs typeface="Montserrat" pitchFamily="34" charset="-120"/>
              </a:rPr>
              <a:t>Certificaciones internacionales</a:t>
            </a:r>
            <a:endParaRPr lang="en-US" sz="1050" dirty="0"/>
          </a:p>
        </p:txBody>
      </p:sp>
      <p:sp>
        <p:nvSpPr>
          <p:cNvPr id="8" name="Text 5"/>
          <p:cNvSpPr/>
          <p:nvPr/>
        </p:nvSpPr>
        <p:spPr>
          <a:xfrm>
            <a:off x="1534478" y="6024346"/>
            <a:ext cx="5015746" cy="193238"/>
          </a:xfrm>
          <a:prstGeom prst="rect">
            <a:avLst/>
          </a:prstGeom>
          <a:noFill/>
          <a:ln/>
        </p:spPr>
        <p:txBody>
          <a:bodyPr wrap="none" lIns="0" tIns="0" rIns="0" bIns="0" rtlCol="0" anchor="t"/>
          <a:lstStyle/>
          <a:p>
            <a:pPr marL="0" indent="0" algn="l">
              <a:lnSpc>
                <a:spcPts val="1500"/>
              </a:lnSpc>
              <a:buNone/>
            </a:pPr>
            <a:endParaRPr lang="en-US" sz="1050" dirty="0"/>
          </a:p>
        </p:txBody>
      </p:sp>
      <p:pic>
        <p:nvPicPr>
          <p:cNvPr id="9" name="Image 1" descr="preencoded.png"/>
          <p:cNvPicPr>
            <a:picLocks noChangeAspect="1"/>
          </p:cNvPicPr>
          <p:nvPr/>
        </p:nvPicPr>
        <p:blipFill>
          <a:blip r:embed="rId4"/>
          <a:stretch>
            <a:fillRect/>
          </a:stretch>
        </p:blipFill>
        <p:spPr>
          <a:xfrm>
            <a:off x="8437602" y="2973586"/>
            <a:ext cx="3125867" cy="3125867"/>
          </a:xfrm>
          <a:prstGeom prst="rect">
            <a:avLst/>
          </a:prstGeom>
        </p:spPr>
      </p:pic>
      <p:pic>
        <p:nvPicPr>
          <p:cNvPr id="10" name="Image 2" descr="preencoded.png"/>
          <p:cNvPicPr>
            <a:picLocks noChangeAspect="1"/>
          </p:cNvPicPr>
          <p:nvPr/>
        </p:nvPicPr>
        <p:blipFill>
          <a:blip r:embed="rId5"/>
          <a:stretch>
            <a:fillRect/>
          </a:stretch>
        </p:blipFill>
        <p:spPr>
          <a:xfrm>
            <a:off x="8110061" y="6071852"/>
            <a:ext cx="3780949" cy="1124426"/>
          </a:xfrm>
          <a:prstGeom prst="rect">
            <a:avLst/>
          </a:prstGeom>
        </p:spPr>
      </p:pic>
      <p:sp>
        <p:nvSpPr>
          <p:cNvPr id="11" name="Text 6"/>
          <p:cNvSpPr/>
          <p:nvPr/>
        </p:nvSpPr>
        <p:spPr>
          <a:xfrm>
            <a:off x="1534478" y="7426307"/>
            <a:ext cx="11561445" cy="154543"/>
          </a:xfrm>
          <a:prstGeom prst="rect">
            <a:avLst/>
          </a:prstGeom>
          <a:noFill/>
          <a:ln/>
        </p:spPr>
        <p:txBody>
          <a:bodyPr wrap="none" lIns="0" tIns="0" rIns="0" bIns="0" rtlCol="0" anchor="t"/>
          <a:lstStyle/>
          <a:p>
            <a:pPr marL="0" indent="0" algn="r">
              <a:lnSpc>
                <a:spcPts val="1200"/>
              </a:lnSpc>
              <a:buNone/>
            </a:pPr>
            <a:r>
              <a:rPr lang="en-US" sz="850" dirty="0">
                <a:solidFill>
                  <a:srgbClr val="384653"/>
                </a:solidFill>
                <a:latin typeface="Montserrat" pitchFamily="34" charset="0"/>
                <a:ea typeface="Montserrat" pitchFamily="34" charset="-122"/>
                <a:cs typeface="Montserrat" pitchFamily="34" charset="-120"/>
              </a:rPr>
              <a:t>Página 6</a:t>
            </a:r>
            <a:endParaRPr lang="en-US" sz="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s-ES"/>
          </a:p>
        </p:txBody>
      </p:sp>
      <p:sp>
        <p:nvSpPr>
          <p:cNvPr id="4" name="Text 1"/>
          <p:cNvSpPr/>
          <p:nvPr/>
        </p:nvSpPr>
        <p:spPr>
          <a:xfrm>
            <a:off x="673418" y="568166"/>
            <a:ext cx="3544729" cy="443032"/>
          </a:xfrm>
          <a:prstGeom prst="rect">
            <a:avLst/>
          </a:prstGeom>
          <a:noFill/>
          <a:ln/>
        </p:spPr>
        <p:txBody>
          <a:bodyPr wrap="none" lIns="0" tIns="0" rIns="0" bIns="0" rtlCol="0" anchor="t"/>
          <a:lstStyle/>
          <a:p>
            <a:pPr marL="0" indent="0" algn="l">
              <a:lnSpc>
                <a:spcPts val="3450"/>
              </a:lnSpc>
              <a:buNone/>
            </a:pPr>
            <a:r>
              <a:rPr lang="en-US" sz="2750" b="1" dirty="0">
                <a:solidFill>
                  <a:srgbClr val="2E3C4E"/>
                </a:solidFill>
                <a:latin typeface="Barlow Bold" pitchFamily="34" charset="0"/>
                <a:ea typeface="Barlow Bold" pitchFamily="34" charset="-122"/>
                <a:cs typeface="Barlow Bold" pitchFamily="34" charset="-120"/>
              </a:rPr>
              <a:t>Portfolio de Productos</a:t>
            </a:r>
            <a:endParaRPr lang="en-US" sz="2750" dirty="0"/>
          </a:p>
        </p:txBody>
      </p:sp>
      <p:sp>
        <p:nvSpPr>
          <p:cNvPr id="5" name="Text 2"/>
          <p:cNvSpPr/>
          <p:nvPr/>
        </p:nvSpPr>
        <p:spPr>
          <a:xfrm>
            <a:off x="673418" y="1235512"/>
            <a:ext cx="13283565" cy="508397"/>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El portfolio de productos se estructura en distintas soluciones técnicas adaptadas a las necesidades operativas de los clientes, entre las que se incluyen, principalmente:</a:t>
            </a:r>
            <a:endParaRPr lang="en-US" sz="1300" dirty="0"/>
          </a:p>
        </p:txBody>
      </p:sp>
      <p:pic>
        <p:nvPicPr>
          <p:cNvPr id="6" name="Image 1" descr="preencoded.png"/>
          <p:cNvPicPr>
            <a:picLocks noChangeAspect="1"/>
          </p:cNvPicPr>
          <p:nvPr/>
        </p:nvPicPr>
        <p:blipFill>
          <a:blip r:embed="rId4"/>
          <a:stretch>
            <a:fillRect/>
          </a:stretch>
        </p:blipFill>
        <p:spPr>
          <a:xfrm>
            <a:off x="673418" y="1912144"/>
            <a:ext cx="4303157" cy="2659499"/>
          </a:xfrm>
          <a:prstGeom prst="rect">
            <a:avLst/>
          </a:prstGeom>
        </p:spPr>
      </p:pic>
      <p:sp>
        <p:nvSpPr>
          <p:cNvPr id="7" name="Text 3"/>
          <p:cNvSpPr/>
          <p:nvPr/>
        </p:nvSpPr>
        <p:spPr>
          <a:xfrm>
            <a:off x="673418" y="4721185"/>
            <a:ext cx="2215396" cy="276939"/>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Film Retráctil</a:t>
            </a:r>
            <a:endParaRPr lang="en-US" sz="1700" dirty="0"/>
          </a:p>
        </p:txBody>
      </p:sp>
      <p:sp>
        <p:nvSpPr>
          <p:cNvPr id="8" name="Text 4"/>
          <p:cNvSpPr/>
          <p:nvPr/>
        </p:nvSpPr>
        <p:spPr>
          <a:xfrm>
            <a:off x="673418" y="5087779"/>
            <a:ext cx="4303157" cy="1016794"/>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Soluciones para agrupación y protección de cargas, con aplicaciones en embalaje manual y automático, garantizando estabilidad durante almacenamiento y transporte.</a:t>
            </a:r>
            <a:endParaRPr lang="en-US" sz="1300" dirty="0"/>
          </a:p>
        </p:txBody>
      </p:sp>
      <p:pic>
        <p:nvPicPr>
          <p:cNvPr id="9" name="Image 2" descr="preencoded.png"/>
          <p:cNvPicPr>
            <a:picLocks noChangeAspect="1"/>
          </p:cNvPicPr>
          <p:nvPr/>
        </p:nvPicPr>
        <p:blipFill>
          <a:blip r:embed="rId5"/>
          <a:stretch>
            <a:fillRect/>
          </a:stretch>
        </p:blipFill>
        <p:spPr>
          <a:xfrm>
            <a:off x="5163503" y="1912144"/>
            <a:ext cx="4303276" cy="2659618"/>
          </a:xfrm>
          <a:prstGeom prst="rect">
            <a:avLst/>
          </a:prstGeom>
        </p:spPr>
      </p:pic>
      <p:sp>
        <p:nvSpPr>
          <p:cNvPr id="10" name="Text 5"/>
          <p:cNvSpPr/>
          <p:nvPr/>
        </p:nvSpPr>
        <p:spPr>
          <a:xfrm>
            <a:off x="5163503" y="4721304"/>
            <a:ext cx="2215396" cy="276939"/>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Stretch Hood</a:t>
            </a:r>
            <a:endParaRPr lang="en-US" sz="1700" dirty="0"/>
          </a:p>
        </p:txBody>
      </p:sp>
      <p:sp>
        <p:nvSpPr>
          <p:cNvPr id="11" name="Text 6"/>
          <p:cNvSpPr/>
          <p:nvPr/>
        </p:nvSpPr>
        <p:spPr>
          <a:xfrm>
            <a:off x="5163503" y="5087898"/>
            <a:ext cx="4303276" cy="1016794"/>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Enfardado automático de cargas paletizadas con elevada estabilidad, protección frente a agentes externos y compatibilidad con líneas de alta productividad.</a:t>
            </a:r>
            <a:endParaRPr lang="en-US" sz="1300" dirty="0"/>
          </a:p>
        </p:txBody>
      </p:sp>
      <p:pic>
        <p:nvPicPr>
          <p:cNvPr id="12" name="Image 3" descr="preencoded.png"/>
          <p:cNvPicPr>
            <a:picLocks noChangeAspect="1"/>
          </p:cNvPicPr>
          <p:nvPr/>
        </p:nvPicPr>
        <p:blipFill>
          <a:blip r:embed="rId6"/>
          <a:stretch>
            <a:fillRect/>
          </a:stretch>
        </p:blipFill>
        <p:spPr>
          <a:xfrm>
            <a:off x="9653707" y="1912144"/>
            <a:ext cx="4303157" cy="2659499"/>
          </a:xfrm>
          <a:prstGeom prst="rect">
            <a:avLst/>
          </a:prstGeom>
        </p:spPr>
      </p:pic>
      <p:sp>
        <p:nvSpPr>
          <p:cNvPr id="13" name="Text 7"/>
          <p:cNvSpPr/>
          <p:nvPr/>
        </p:nvSpPr>
        <p:spPr>
          <a:xfrm>
            <a:off x="9653707" y="4721185"/>
            <a:ext cx="2215396" cy="276939"/>
          </a:xfrm>
          <a:prstGeom prst="rect">
            <a:avLst/>
          </a:prstGeom>
          <a:noFill/>
          <a:ln/>
        </p:spPr>
        <p:txBody>
          <a:bodyPr wrap="none" lIns="0" tIns="0" rIns="0" bIns="0" rtlCol="0" anchor="t"/>
          <a:lstStyle/>
          <a:p>
            <a:pPr marL="0" indent="0" algn="l">
              <a:lnSpc>
                <a:spcPts val="2150"/>
              </a:lnSpc>
              <a:buNone/>
            </a:pPr>
            <a:r>
              <a:rPr lang="en-US" sz="1700" b="1" dirty="0">
                <a:solidFill>
                  <a:srgbClr val="384653"/>
                </a:solidFill>
                <a:latin typeface="Barlow Bold" pitchFamily="34" charset="0"/>
                <a:ea typeface="Barlow Bold" pitchFamily="34" charset="-122"/>
                <a:cs typeface="Barlow Bold" pitchFamily="34" charset="-120"/>
              </a:rPr>
              <a:t>Bolsas y Sacos</a:t>
            </a:r>
            <a:endParaRPr lang="en-US" sz="1700" dirty="0"/>
          </a:p>
        </p:txBody>
      </p:sp>
      <p:sp>
        <p:nvSpPr>
          <p:cNvPr id="14" name="Text 8"/>
          <p:cNvSpPr/>
          <p:nvPr/>
        </p:nvSpPr>
        <p:spPr>
          <a:xfrm>
            <a:off x="9653707" y="5087779"/>
            <a:ext cx="4303157" cy="1016794"/>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Desarrollados para aplicaciones industriales y comerciales, incluyendo usos alimentarios y no alimentarios, conforme a requisitos técnicos y normativos.</a:t>
            </a:r>
            <a:endParaRPr lang="en-US" sz="1300" dirty="0"/>
          </a:p>
        </p:txBody>
      </p:sp>
      <p:sp>
        <p:nvSpPr>
          <p:cNvPr id="15" name="Text 9"/>
          <p:cNvSpPr/>
          <p:nvPr/>
        </p:nvSpPr>
        <p:spPr>
          <a:xfrm>
            <a:off x="673418" y="6272927"/>
            <a:ext cx="13283565" cy="1016794"/>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Las soluciones fabricadas por PLASTIGAUR se caracterizan por un alto grado de personalización técnica, adaptándose a las especificaciones de cada cliente en términos de resistencia mecánica, espesor, comportamiento del material, estabilidad dimensional y compatibilidad con los sistemas de embalaje existentes. Esta capacidad de adaptación permite atender las necesidades de distintos sectores industriales y logísticos, y constituye un elemento central de la propuesta de valor de la empresa.</a:t>
            </a:r>
            <a:endParaRPr lang="en-US" sz="1300" dirty="0"/>
          </a:p>
        </p:txBody>
      </p:sp>
      <p:sp>
        <p:nvSpPr>
          <p:cNvPr id="16" name="Text 10"/>
          <p:cNvSpPr/>
          <p:nvPr/>
        </p:nvSpPr>
        <p:spPr>
          <a:xfrm>
            <a:off x="673418" y="7457956"/>
            <a:ext cx="13283565" cy="203359"/>
          </a:xfrm>
          <a:prstGeom prst="rect">
            <a:avLst/>
          </a:prstGeom>
          <a:noFill/>
          <a:ln/>
        </p:spPr>
        <p:txBody>
          <a:bodyPr wrap="none" lIns="0" tIns="0" rIns="0" bIns="0" rtlCol="0" anchor="t"/>
          <a:lstStyle/>
          <a:p>
            <a:pPr marL="0" indent="0" algn="r">
              <a:lnSpc>
                <a:spcPts val="1600"/>
              </a:lnSpc>
              <a:buNone/>
            </a:pPr>
            <a:r>
              <a:rPr lang="en-US" sz="1050" dirty="0">
                <a:solidFill>
                  <a:srgbClr val="384653"/>
                </a:solidFill>
                <a:latin typeface="Montserrat" pitchFamily="34" charset="0"/>
                <a:ea typeface="Montserrat" pitchFamily="34" charset="-122"/>
                <a:cs typeface="Montserrat" pitchFamily="34" charset="-120"/>
              </a:rPr>
              <a:t>Página 7</a:t>
            </a:r>
            <a:endParaRPr lang="en-US" sz="10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44709" y="729853"/>
            <a:ext cx="5171480" cy="374094"/>
          </a:xfrm>
          <a:prstGeom prst="rect">
            <a:avLst/>
          </a:prstGeom>
          <a:noFill/>
          <a:ln/>
        </p:spPr>
        <p:txBody>
          <a:bodyPr wrap="none" lIns="0" tIns="0" rIns="0" bIns="0" rtlCol="0" anchor="t"/>
          <a:lstStyle/>
          <a:p>
            <a:pPr marL="0" indent="0" algn="l">
              <a:lnSpc>
                <a:spcPts val="2900"/>
              </a:lnSpc>
              <a:buNone/>
            </a:pPr>
            <a:r>
              <a:rPr lang="en-US" sz="2350" b="1" dirty="0">
                <a:solidFill>
                  <a:srgbClr val="2E3C4E"/>
                </a:solidFill>
                <a:latin typeface="Barlow Bold" pitchFamily="34" charset="0"/>
                <a:ea typeface="Barlow Bold" pitchFamily="34" charset="-122"/>
                <a:cs typeface="Barlow Bold" pitchFamily="34" charset="-120"/>
              </a:rPr>
              <a:t>Gama EKOGAUR: Innovación Sostenible</a:t>
            </a:r>
            <a:endParaRPr lang="en-US" sz="2350" dirty="0"/>
          </a:p>
        </p:txBody>
      </p:sp>
      <p:sp>
        <p:nvSpPr>
          <p:cNvPr id="4" name="Text 1"/>
          <p:cNvSpPr/>
          <p:nvPr/>
        </p:nvSpPr>
        <p:spPr>
          <a:xfrm>
            <a:off x="6244709" y="1388269"/>
            <a:ext cx="7627382" cy="1819513"/>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PLASTIGAUR ha orientado su oferta hacia soluciones de embalaje flexible con un alto componente de innovación en materiales y diseño. La gama sostenible </a:t>
            </a:r>
            <a:r>
              <a:rPr lang="en-US" sz="1450" b="1" dirty="0">
                <a:solidFill>
                  <a:srgbClr val="384653"/>
                </a:solidFill>
                <a:latin typeface="Montserrat" pitchFamily="34" charset="0"/>
                <a:ea typeface="Montserrat" pitchFamily="34" charset="-122"/>
                <a:cs typeface="Montserrat" pitchFamily="34" charset="-120"/>
              </a:rPr>
              <a:t>EKOGAUR</a:t>
            </a:r>
            <a:r>
              <a:rPr lang="en-US" sz="1450" dirty="0">
                <a:solidFill>
                  <a:srgbClr val="384653"/>
                </a:solidFill>
                <a:latin typeface="Montserrat" pitchFamily="34" charset="0"/>
                <a:ea typeface="Montserrat" pitchFamily="34" charset="-122"/>
                <a:cs typeface="Montserrat" pitchFamily="34" charset="-120"/>
              </a:rPr>
              <a:t> agrupa diferentes familias de productos diseñados para reducir el impacto ambiental, actuando sobre dos palancas principales: el tipo de materia prima utilizada y la reciclabilidad del producto final. Dentro de esta gama se incluyen:</a:t>
            </a:r>
            <a:endParaRPr lang="en-US" sz="14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4709" y="3421023"/>
            <a:ext cx="473869" cy="473869"/>
          </a:xfrm>
          <a:prstGeom prst="rect">
            <a:avLst/>
          </a:prstGeom>
        </p:spPr>
      </p:pic>
      <p:sp>
        <p:nvSpPr>
          <p:cNvPr id="6" name="Text 2"/>
          <p:cNvSpPr/>
          <p:nvPr/>
        </p:nvSpPr>
        <p:spPr>
          <a:xfrm>
            <a:off x="6244709" y="413182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Embalajes Reciclados</a:t>
            </a:r>
            <a:endParaRPr lang="en-US" sz="1950" dirty="0"/>
          </a:p>
        </p:txBody>
      </p:sp>
      <p:sp>
        <p:nvSpPr>
          <p:cNvPr id="7" name="Text 3"/>
          <p:cNvSpPr/>
          <p:nvPr/>
        </p:nvSpPr>
        <p:spPr>
          <a:xfrm>
            <a:off x="6244709" y="4557236"/>
            <a:ext cx="3695224" cy="1819513"/>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Incorporan fracción reciclada procedente de procesos mecánicos y químicos, como las referencias PCR, ZIRK y 360, con el objetivo de reducir el consumo de recursos fósiles en los productos suministrados.</a:t>
            </a:r>
            <a:endParaRPr lang="en-US" sz="14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6867" y="3421023"/>
            <a:ext cx="473869" cy="473869"/>
          </a:xfrm>
          <a:prstGeom prst="rect">
            <a:avLst/>
          </a:prstGeom>
        </p:spPr>
      </p:pic>
      <p:sp>
        <p:nvSpPr>
          <p:cNvPr id="9" name="Text 4"/>
          <p:cNvSpPr/>
          <p:nvPr/>
        </p:nvSpPr>
        <p:spPr>
          <a:xfrm>
            <a:off x="10176867" y="4131826"/>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Embalajes Reciclables</a:t>
            </a:r>
            <a:endParaRPr lang="en-US" sz="1950" dirty="0"/>
          </a:p>
        </p:txBody>
      </p:sp>
      <p:sp>
        <p:nvSpPr>
          <p:cNvPr id="10" name="Text 5"/>
          <p:cNvSpPr/>
          <p:nvPr/>
        </p:nvSpPr>
        <p:spPr>
          <a:xfrm>
            <a:off x="10176867" y="4557236"/>
            <a:ext cx="3695224" cy="2426018"/>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Diseñados para favorecer su reciclabilidad y evitar su destino a vertedero o valorización energética, entre los que se incluyen los productos MDO, NEO y 360, basados en estructuras monomaterial y en el uso de tecnología MDO  aplicada a película soplada</a:t>
            </a:r>
            <a:endParaRPr lang="en-US" sz="1450" dirty="0"/>
          </a:p>
        </p:txBody>
      </p:sp>
      <p:sp>
        <p:nvSpPr>
          <p:cNvPr id="11" name="Text 6"/>
          <p:cNvSpPr/>
          <p:nvPr/>
        </p:nvSpPr>
        <p:spPr>
          <a:xfrm>
            <a:off x="6244709" y="7196495"/>
            <a:ext cx="7627382" cy="303252"/>
          </a:xfrm>
          <a:prstGeom prst="rect">
            <a:avLst/>
          </a:prstGeom>
          <a:noFill/>
          <a:ln/>
        </p:spPr>
        <p:txBody>
          <a:bodyPr wrap="none" lIns="0" tIns="0" rIns="0" bIns="0" rtlCol="0" anchor="t"/>
          <a:lstStyle/>
          <a:p>
            <a:pPr marL="0" indent="0" algn="r">
              <a:lnSpc>
                <a:spcPts val="2350"/>
              </a:lnSpc>
              <a:buNone/>
            </a:pPr>
            <a:r>
              <a:rPr lang="en-US" sz="1450" dirty="0">
                <a:solidFill>
                  <a:srgbClr val="384653"/>
                </a:solidFill>
                <a:latin typeface="Montserrat" pitchFamily="34" charset="0"/>
                <a:ea typeface="Montserrat" pitchFamily="34" charset="-122"/>
                <a:cs typeface="Montserrat" pitchFamily="34" charset="-120"/>
              </a:rPr>
              <a:t>Página 8</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503640"/>
          </a:xfrm>
          <a:prstGeom prst="rect">
            <a:avLst/>
          </a:prstGeom>
        </p:spPr>
      </p:pic>
      <p:sp>
        <p:nvSpPr>
          <p:cNvPr id="3" name="Text 0"/>
          <p:cNvSpPr/>
          <p:nvPr/>
        </p:nvSpPr>
        <p:spPr>
          <a:xfrm>
            <a:off x="2559844" y="2499479"/>
            <a:ext cx="5490567" cy="376833"/>
          </a:xfrm>
          <a:prstGeom prst="rect">
            <a:avLst/>
          </a:prstGeom>
          <a:noFill/>
          <a:ln/>
        </p:spPr>
        <p:txBody>
          <a:bodyPr wrap="none" lIns="0" tIns="0" rIns="0" bIns="0" rtlCol="0" anchor="t"/>
          <a:lstStyle/>
          <a:p>
            <a:pPr marL="0" indent="0" algn="l">
              <a:lnSpc>
                <a:spcPts val="2950"/>
              </a:lnSpc>
              <a:buNone/>
            </a:pPr>
            <a:r>
              <a:rPr lang="en-US" sz="2350" b="1" dirty="0">
                <a:solidFill>
                  <a:srgbClr val="2E3C4E"/>
                </a:solidFill>
                <a:latin typeface="Barlow Bold" pitchFamily="34" charset="0"/>
                <a:ea typeface="Barlow Bold" pitchFamily="34" charset="-122"/>
                <a:cs typeface="Barlow Bold" pitchFamily="34" charset="-120"/>
              </a:rPr>
              <a:t>2.3. Modelo de Negocio y Cadena de Valor</a:t>
            </a:r>
            <a:endParaRPr lang="en-US" sz="2350" dirty="0"/>
          </a:p>
        </p:txBody>
      </p:sp>
      <p:sp>
        <p:nvSpPr>
          <p:cNvPr id="4" name="Text 1"/>
          <p:cNvSpPr/>
          <p:nvPr/>
        </p:nvSpPr>
        <p:spPr>
          <a:xfrm>
            <a:off x="2559844" y="2980134"/>
            <a:ext cx="9510593" cy="29384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El modelo de negocio de PLASTIGAUR se basa en el diseño, fabricación y comercialización de soluciones de envase y embalaje flexible en polietileno, combinando capacidad productiva, adaptación técnica a los requisitos del cliente y fiabilidad en el suministro.</a:t>
            </a:r>
            <a:endParaRPr lang="en-US" sz="900" dirty="0"/>
          </a:p>
        </p:txBody>
      </p:sp>
      <p:sp>
        <p:nvSpPr>
          <p:cNvPr id="5" name="Text 2"/>
          <p:cNvSpPr/>
          <p:nvPr/>
        </p:nvSpPr>
        <p:spPr>
          <a:xfrm>
            <a:off x="2559844" y="3351848"/>
            <a:ext cx="9510593" cy="29384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La evolución del modelo de negocio se enmarca en los planes estratégicos vigentes de la compañía, que orientan la mejora de la eficiencia operativa, el desarrollo de soluciones de mayor valor añadido, la optimización de procesos y la integración progresiva de criterios de sostenibilidad.</a:t>
            </a:r>
            <a:endParaRPr lang="en-US" sz="900" dirty="0"/>
          </a:p>
        </p:txBody>
      </p:sp>
      <p:sp>
        <p:nvSpPr>
          <p:cNvPr id="6" name="Text 3"/>
          <p:cNvSpPr/>
          <p:nvPr/>
        </p:nvSpPr>
        <p:spPr>
          <a:xfrm>
            <a:off x="2559844" y="3723561"/>
            <a:ext cx="9510593" cy="146923"/>
          </a:xfrm>
          <a:prstGeom prst="rect">
            <a:avLst/>
          </a:prstGeom>
          <a:noFill/>
          <a:ln/>
        </p:spPr>
        <p:txBody>
          <a:bodyPr wrap="non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Principales etapas de la cadena de valor:</a:t>
            </a:r>
            <a:endParaRPr lang="en-US" sz="900" dirty="0"/>
          </a:p>
        </p:txBody>
      </p:sp>
      <p:sp>
        <p:nvSpPr>
          <p:cNvPr id="7" name="Shape 4"/>
          <p:cNvSpPr/>
          <p:nvPr/>
        </p:nvSpPr>
        <p:spPr>
          <a:xfrm>
            <a:off x="2559844" y="3948351"/>
            <a:ext cx="3124081" cy="1621512"/>
          </a:xfrm>
          <a:prstGeom prst="roundRect">
            <a:avLst>
              <a:gd name="adj" fmla="val 10599"/>
            </a:avLst>
          </a:prstGeom>
          <a:solidFill>
            <a:srgbClr val="D4E9F7"/>
          </a:solidFill>
          <a:ln w="7620">
            <a:solidFill>
              <a:srgbClr val="BACFDD"/>
            </a:solidFill>
            <a:prstDash val="solid"/>
          </a:ln>
        </p:spPr>
        <p:txBody>
          <a:bodyPr/>
          <a:lstStyle/>
          <a:p>
            <a:endParaRPr lang="es-ES"/>
          </a:p>
        </p:txBody>
      </p:sp>
      <p:pic>
        <p:nvPicPr>
          <p:cNvPr id="8" name="Image 1" descr="preencoded.png"/>
          <p:cNvPicPr>
            <a:picLocks noChangeAspect="1"/>
          </p:cNvPicPr>
          <p:nvPr/>
        </p:nvPicPr>
        <p:blipFill>
          <a:blip r:embed="rId4"/>
          <a:stretch>
            <a:fillRect/>
          </a:stretch>
        </p:blipFill>
        <p:spPr>
          <a:xfrm>
            <a:off x="2682002" y="4070509"/>
            <a:ext cx="343614" cy="343614"/>
          </a:xfrm>
          <a:prstGeom prst="rect">
            <a:avLst/>
          </a:prstGeom>
        </p:spPr>
      </p:pic>
      <p:pic>
        <p:nvPicPr>
          <p:cNvPr id="9"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6418" y="4164925"/>
            <a:ext cx="154662" cy="154662"/>
          </a:xfrm>
          <a:prstGeom prst="rect">
            <a:avLst/>
          </a:prstGeom>
        </p:spPr>
      </p:pic>
      <p:sp>
        <p:nvSpPr>
          <p:cNvPr id="10" name="Text 5"/>
          <p:cNvSpPr/>
          <p:nvPr/>
        </p:nvSpPr>
        <p:spPr>
          <a:xfrm>
            <a:off x="2682002" y="4483298"/>
            <a:ext cx="1507450" cy="188357"/>
          </a:xfrm>
          <a:prstGeom prst="rect">
            <a:avLst/>
          </a:prstGeom>
          <a:noFill/>
          <a:ln/>
        </p:spPr>
        <p:txBody>
          <a:bodyPr wrap="none" lIns="0" tIns="0" rIns="0" bIns="0" rtlCol="0" anchor="t"/>
          <a:lstStyle/>
          <a:p>
            <a:pPr marL="0" indent="0" algn="l">
              <a:lnSpc>
                <a:spcPts val="1450"/>
              </a:lnSpc>
              <a:buNone/>
            </a:pPr>
            <a:r>
              <a:rPr lang="en-US" sz="1150" b="1" dirty="0">
                <a:solidFill>
                  <a:srgbClr val="384653"/>
                </a:solidFill>
                <a:latin typeface="Barlow Bold" pitchFamily="34" charset="0"/>
                <a:ea typeface="Barlow Bold" pitchFamily="34" charset="-122"/>
                <a:cs typeface="Barlow Bold" pitchFamily="34" charset="-120"/>
              </a:rPr>
              <a:t>Aprovisionamiento</a:t>
            </a:r>
            <a:endParaRPr lang="en-US" sz="1150" dirty="0"/>
          </a:p>
        </p:txBody>
      </p:sp>
      <p:sp>
        <p:nvSpPr>
          <p:cNvPr id="11" name="Text 6"/>
          <p:cNvSpPr/>
          <p:nvPr/>
        </p:nvSpPr>
        <p:spPr>
          <a:xfrm>
            <a:off x="2682002" y="4713089"/>
            <a:ext cx="2879765" cy="73461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De materias primas y servicios, centrado principalmente en granza de polietileno de origen virgen, reciclado mecánico y reciclado químico, así como en servicios industriales, energéticos y logísticos necesarios para la actividad productiva.</a:t>
            </a:r>
            <a:endParaRPr lang="en-US" sz="900" dirty="0"/>
          </a:p>
        </p:txBody>
      </p:sp>
      <p:sp>
        <p:nvSpPr>
          <p:cNvPr id="12" name="Shape 7"/>
          <p:cNvSpPr/>
          <p:nvPr/>
        </p:nvSpPr>
        <p:spPr>
          <a:xfrm>
            <a:off x="5753100" y="3948351"/>
            <a:ext cx="3124081" cy="1621512"/>
          </a:xfrm>
          <a:prstGeom prst="roundRect">
            <a:avLst>
              <a:gd name="adj" fmla="val 10599"/>
            </a:avLst>
          </a:prstGeom>
          <a:solidFill>
            <a:srgbClr val="D4E9F7"/>
          </a:solidFill>
          <a:ln w="7620">
            <a:solidFill>
              <a:srgbClr val="BACFDD"/>
            </a:solidFill>
            <a:prstDash val="solid"/>
          </a:ln>
        </p:spPr>
        <p:txBody>
          <a:bodyPr/>
          <a:lstStyle/>
          <a:p>
            <a:endParaRPr lang="es-ES"/>
          </a:p>
        </p:txBody>
      </p:sp>
      <p:pic>
        <p:nvPicPr>
          <p:cNvPr id="13" name="Image 3" descr="preencoded.png"/>
          <p:cNvPicPr>
            <a:picLocks noChangeAspect="1"/>
          </p:cNvPicPr>
          <p:nvPr/>
        </p:nvPicPr>
        <p:blipFill>
          <a:blip r:embed="rId7"/>
          <a:stretch>
            <a:fillRect/>
          </a:stretch>
        </p:blipFill>
        <p:spPr>
          <a:xfrm>
            <a:off x="5875258" y="4070509"/>
            <a:ext cx="343614" cy="343614"/>
          </a:xfrm>
          <a:prstGeom prst="rect">
            <a:avLst/>
          </a:prstGeom>
        </p:spPr>
      </p:pic>
      <p:pic>
        <p:nvPicPr>
          <p:cNvPr id="14"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9675" y="4164925"/>
            <a:ext cx="154662" cy="154662"/>
          </a:xfrm>
          <a:prstGeom prst="rect">
            <a:avLst/>
          </a:prstGeom>
        </p:spPr>
      </p:pic>
      <p:sp>
        <p:nvSpPr>
          <p:cNvPr id="15" name="Text 8"/>
          <p:cNvSpPr/>
          <p:nvPr/>
        </p:nvSpPr>
        <p:spPr>
          <a:xfrm>
            <a:off x="5875258" y="4483298"/>
            <a:ext cx="1507450" cy="188357"/>
          </a:xfrm>
          <a:prstGeom prst="rect">
            <a:avLst/>
          </a:prstGeom>
          <a:noFill/>
          <a:ln/>
        </p:spPr>
        <p:txBody>
          <a:bodyPr wrap="none" lIns="0" tIns="0" rIns="0" bIns="0" rtlCol="0" anchor="t"/>
          <a:lstStyle/>
          <a:p>
            <a:pPr marL="0" indent="0" algn="l">
              <a:lnSpc>
                <a:spcPts val="1450"/>
              </a:lnSpc>
              <a:buNone/>
            </a:pPr>
            <a:r>
              <a:rPr lang="en-US" sz="1150" b="1" dirty="0">
                <a:solidFill>
                  <a:srgbClr val="384653"/>
                </a:solidFill>
                <a:latin typeface="Barlow Bold" pitchFamily="34" charset="0"/>
                <a:ea typeface="Barlow Bold" pitchFamily="34" charset="-122"/>
                <a:cs typeface="Barlow Bold" pitchFamily="34" charset="-120"/>
              </a:rPr>
              <a:t>Proceso productivo</a:t>
            </a:r>
            <a:endParaRPr lang="en-US" sz="1150" dirty="0"/>
          </a:p>
        </p:txBody>
      </p:sp>
      <p:sp>
        <p:nvSpPr>
          <p:cNvPr id="16" name="Text 9"/>
          <p:cNvSpPr/>
          <p:nvPr/>
        </p:nvSpPr>
        <p:spPr>
          <a:xfrm>
            <a:off x="5875258" y="4713089"/>
            <a:ext cx="2879765" cy="73461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Incluye la transformación del polietileno en films y envases flexibles mediante procesos de extrusión, impresión y conversión, bajo criterios de control de calidad, seguridad del producto y eficiencia de recursos.</a:t>
            </a:r>
            <a:endParaRPr lang="en-US" sz="900" dirty="0"/>
          </a:p>
        </p:txBody>
      </p:sp>
      <p:sp>
        <p:nvSpPr>
          <p:cNvPr id="17" name="Shape 10"/>
          <p:cNvSpPr/>
          <p:nvPr/>
        </p:nvSpPr>
        <p:spPr>
          <a:xfrm>
            <a:off x="8946356" y="3948351"/>
            <a:ext cx="3124081" cy="1621512"/>
          </a:xfrm>
          <a:prstGeom prst="roundRect">
            <a:avLst>
              <a:gd name="adj" fmla="val 10599"/>
            </a:avLst>
          </a:prstGeom>
          <a:solidFill>
            <a:srgbClr val="D4E9F7"/>
          </a:solidFill>
          <a:ln w="7620">
            <a:solidFill>
              <a:srgbClr val="BACFDD"/>
            </a:solidFill>
            <a:prstDash val="solid"/>
          </a:ln>
        </p:spPr>
        <p:txBody>
          <a:bodyPr/>
          <a:lstStyle/>
          <a:p>
            <a:endParaRPr lang="es-ES"/>
          </a:p>
        </p:txBody>
      </p:sp>
      <p:pic>
        <p:nvPicPr>
          <p:cNvPr id="18" name="Image 5" descr="preencoded.png"/>
          <p:cNvPicPr>
            <a:picLocks noChangeAspect="1"/>
          </p:cNvPicPr>
          <p:nvPr/>
        </p:nvPicPr>
        <p:blipFill>
          <a:blip r:embed="rId10"/>
          <a:stretch>
            <a:fillRect/>
          </a:stretch>
        </p:blipFill>
        <p:spPr>
          <a:xfrm>
            <a:off x="9068514" y="4070509"/>
            <a:ext cx="343614" cy="343614"/>
          </a:xfrm>
          <a:prstGeom prst="rect">
            <a:avLst/>
          </a:prstGeom>
        </p:spPr>
      </p:pic>
      <p:pic>
        <p:nvPicPr>
          <p:cNvPr id="19"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62931" y="4164925"/>
            <a:ext cx="154662" cy="154662"/>
          </a:xfrm>
          <a:prstGeom prst="rect">
            <a:avLst/>
          </a:prstGeom>
        </p:spPr>
      </p:pic>
      <p:sp>
        <p:nvSpPr>
          <p:cNvPr id="20" name="Text 11"/>
          <p:cNvSpPr/>
          <p:nvPr/>
        </p:nvSpPr>
        <p:spPr>
          <a:xfrm>
            <a:off x="9068514" y="4483298"/>
            <a:ext cx="1815584" cy="188357"/>
          </a:xfrm>
          <a:prstGeom prst="rect">
            <a:avLst/>
          </a:prstGeom>
          <a:noFill/>
          <a:ln/>
        </p:spPr>
        <p:txBody>
          <a:bodyPr wrap="none" lIns="0" tIns="0" rIns="0" bIns="0" rtlCol="0" anchor="t"/>
          <a:lstStyle/>
          <a:p>
            <a:pPr marL="0" indent="0" algn="l">
              <a:lnSpc>
                <a:spcPts val="1450"/>
              </a:lnSpc>
              <a:buNone/>
            </a:pPr>
            <a:r>
              <a:rPr lang="en-US" sz="1150" b="1" dirty="0">
                <a:solidFill>
                  <a:srgbClr val="384653"/>
                </a:solidFill>
                <a:latin typeface="Barlow Bold" pitchFamily="34" charset="0"/>
                <a:ea typeface="Barlow Bold" pitchFamily="34" charset="-122"/>
                <a:cs typeface="Barlow Bold" pitchFamily="34" charset="-120"/>
              </a:rPr>
              <a:t>Comercialización y clientes</a:t>
            </a:r>
            <a:endParaRPr lang="en-US" sz="1150" dirty="0"/>
          </a:p>
        </p:txBody>
      </p:sp>
      <p:sp>
        <p:nvSpPr>
          <p:cNvPr id="21" name="Text 12"/>
          <p:cNvSpPr/>
          <p:nvPr/>
        </p:nvSpPr>
        <p:spPr>
          <a:xfrm>
            <a:off x="9068514" y="4713089"/>
            <a:ext cx="2879765" cy="73461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Orientada a sectores industriales que requieren soluciones de envase y embalaje flexible con elevadas prestaciones técnicas, fiabilidad y cumplimiento normativo, incluyendo aplicaciones logísticas, industriales y alimentarias.</a:t>
            </a:r>
            <a:endParaRPr lang="en-US" sz="900" dirty="0"/>
          </a:p>
        </p:txBody>
      </p:sp>
      <p:sp>
        <p:nvSpPr>
          <p:cNvPr id="22" name="Shape 13"/>
          <p:cNvSpPr/>
          <p:nvPr/>
        </p:nvSpPr>
        <p:spPr>
          <a:xfrm>
            <a:off x="2559844" y="5639038"/>
            <a:ext cx="4720709" cy="1327666"/>
          </a:xfrm>
          <a:prstGeom prst="roundRect">
            <a:avLst>
              <a:gd name="adj" fmla="val 12945"/>
            </a:avLst>
          </a:prstGeom>
          <a:solidFill>
            <a:srgbClr val="D4E9F7"/>
          </a:solidFill>
          <a:ln w="7620">
            <a:solidFill>
              <a:srgbClr val="BACFDD"/>
            </a:solidFill>
            <a:prstDash val="solid"/>
          </a:ln>
        </p:spPr>
        <p:txBody>
          <a:bodyPr/>
          <a:lstStyle/>
          <a:p>
            <a:endParaRPr lang="es-ES"/>
          </a:p>
        </p:txBody>
      </p:sp>
      <p:pic>
        <p:nvPicPr>
          <p:cNvPr id="23" name="Image 7" descr="preencoded.png"/>
          <p:cNvPicPr>
            <a:picLocks noChangeAspect="1"/>
          </p:cNvPicPr>
          <p:nvPr/>
        </p:nvPicPr>
        <p:blipFill>
          <a:blip r:embed="rId13"/>
          <a:stretch>
            <a:fillRect/>
          </a:stretch>
        </p:blipFill>
        <p:spPr>
          <a:xfrm>
            <a:off x="2682002" y="5761196"/>
            <a:ext cx="343614" cy="343614"/>
          </a:xfrm>
          <a:prstGeom prst="rect">
            <a:avLst/>
          </a:prstGeom>
        </p:spPr>
      </p:pic>
      <p:pic>
        <p:nvPicPr>
          <p:cNvPr id="24" name="Image 8"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76418" y="5855613"/>
            <a:ext cx="154662" cy="154662"/>
          </a:xfrm>
          <a:prstGeom prst="rect">
            <a:avLst/>
          </a:prstGeom>
        </p:spPr>
      </p:pic>
      <p:sp>
        <p:nvSpPr>
          <p:cNvPr id="25" name="Text 14"/>
          <p:cNvSpPr/>
          <p:nvPr/>
        </p:nvSpPr>
        <p:spPr>
          <a:xfrm>
            <a:off x="2682002" y="6173986"/>
            <a:ext cx="1561267" cy="188357"/>
          </a:xfrm>
          <a:prstGeom prst="rect">
            <a:avLst/>
          </a:prstGeom>
          <a:noFill/>
          <a:ln/>
        </p:spPr>
        <p:txBody>
          <a:bodyPr wrap="none" lIns="0" tIns="0" rIns="0" bIns="0" rtlCol="0" anchor="t"/>
          <a:lstStyle/>
          <a:p>
            <a:pPr marL="0" indent="0" algn="l">
              <a:lnSpc>
                <a:spcPts val="1450"/>
              </a:lnSpc>
              <a:buNone/>
            </a:pPr>
            <a:r>
              <a:rPr lang="en-US" sz="1150" b="1" dirty="0">
                <a:solidFill>
                  <a:srgbClr val="384653"/>
                </a:solidFill>
                <a:latin typeface="Barlow Bold" pitchFamily="34" charset="0"/>
                <a:ea typeface="Barlow Bold" pitchFamily="34" charset="-122"/>
                <a:cs typeface="Barlow Bold" pitchFamily="34" charset="-120"/>
              </a:rPr>
              <a:t>Logística y distribución</a:t>
            </a:r>
            <a:endParaRPr lang="en-US" sz="1150" dirty="0"/>
          </a:p>
        </p:txBody>
      </p:sp>
      <p:sp>
        <p:nvSpPr>
          <p:cNvPr id="26" name="Text 15"/>
          <p:cNvSpPr/>
          <p:nvPr/>
        </p:nvSpPr>
        <p:spPr>
          <a:xfrm>
            <a:off x="2682002" y="6403777"/>
            <a:ext cx="4476393" cy="293846"/>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Comprende el almacenamiento y transporte de producto terminado, así como la gestión de embalajes y soportes logísticos.</a:t>
            </a:r>
            <a:endParaRPr lang="en-US" sz="900" dirty="0"/>
          </a:p>
        </p:txBody>
      </p:sp>
      <p:sp>
        <p:nvSpPr>
          <p:cNvPr id="27" name="Shape 16"/>
          <p:cNvSpPr/>
          <p:nvPr/>
        </p:nvSpPr>
        <p:spPr>
          <a:xfrm>
            <a:off x="7349728" y="5639038"/>
            <a:ext cx="4720709" cy="1327666"/>
          </a:xfrm>
          <a:prstGeom prst="roundRect">
            <a:avLst>
              <a:gd name="adj" fmla="val 12945"/>
            </a:avLst>
          </a:prstGeom>
          <a:solidFill>
            <a:srgbClr val="D4E9F7"/>
          </a:solidFill>
          <a:ln w="7620">
            <a:solidFill>
              <a:srgbClr val="BACFDD"/>
            </a:solidFill>
            <a:prstDash val="solid"/>
          </a:ln>
        </p:spPr>
        <p:txBody>
          <a:bodyPr/>
          <a:lstStyle/>
          <a:p>
            <a:endParaRPr lang="es-ES"/>
          </a:p>
        </p:txBody>
      </p:sp>
      <p:pic>
        <p:nvPicPr>
          <p:cNvPr id="28" name="Image 9" descr="preencoded.png"/>
          <p:cNvPicPr>
            <a:picLocks noChangeAspect="1"/>
          </p:cNvPicPr>
          <p:nvPr/>
        </p:nvPicPr>
        <p:blipFill>
          <a:blip r:embed="rId16"/>
          <a:stretch>
            <a:fillRect/>
          </a:stretch>
        </p:blipFill>
        <p:spPr>
          <a:xfrm>
            <a:off x="7471886" y="5761196"/>
            <a:ext cx="343614" cy="343614"/>
          </a:xfrm>
          <a:prstGeom prst="rect">
            <a:avLst/>
          </a:prstGeom>
        </p:spPr>
      </p:pic>
      <p:pic>
        <p:nvPicPr>
          <p:cNvPr id="29" name="Image 10" descr="preencoded.png"/>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66303" y="5855613"/>
            <a:ext cx="154662" cy="154662"/>
          </a:xfrm>
          <a:prstGeom prst="rect">
            <a:avLst/>
          </a:prstGeom>
        </p:spPr>
      </p:pic>
      <p:sp>
        <p:nvSpPr>
          <p:cNvPr id="30" name="Text 17"/>
          <p:cNvSpPr/>
          <p:nvPr/>
        </p:nvSpPr>
        <p:spPr>
          <a:xfrm>
            <a:off x="7471886" y="6173986"/>
            <a:ext cx="1956673" cy="188357"/>
          </a:xfrm>
          <a:prstGeom prst="rect">
            <a:avLst/>
          </a:prstGeom>
          <a:noFill/>
          <a:ln/>
        </p:spPr>
        <p:txBody>
          <a:bodyPr wrap="none" lIns="0" tIns="0" rIns="0" bIns="0" rtlCol="0" anchor="t"/>
          <a:lstStyle/>
          <a:p>
            <a:pPr marL="0" indent="0" algn="l">
              <a:lnSpc>
                <a:spcPts val="1450"/>
              </a:lnSpc>
              <a:buNone/>
            </a:pPr>
            <a:r>
              <a:rPr lang="en-US" sz="1150" b="1" dirty="0">
                <a:solidFill>
                  <a:srgbClr val="384653"/>
                </a:solidFill>
                <a:latin typeface="Barlow Bold" pitchFamily="34" charset="0"/>
                <a:ea typeface="Barlow Bold" pitchFamily="34" charset="-122"/>
                <a:cs typeface="Barlow Bold" pitchFamily="34" charset="-120"/>
              </a:rPr>
              <a:t>Uso y fin de vida del producto</a:t>
            </a:r>
            <a:endParaRPr lang="en-US" sz="1150" dirty="0"/>
          </a:p>
        </p:txBody>
      </p:sp>
      <p:sp>
        <p:nvSpPr>
          <p:cNvPr id="31" name="Text 18"/>
          <p:cNvSpPr/>
          <p:nvPr/>
        </p:nvSpPr>
        <p:spPr>
          <a:xfrm>
            <a:off x="7471886" y="6403777"/>
            <a:ext cx="4476393" cy="440769"/>
          </a:xfrm>
          <a:prstGeom prst="rect">
            <a:avLst/>
          </a:prstGeom>
          <a:noFill/>
          <a:ln/>
        </p:spPr>
        <p:txBody>
          <a:bodyPr wrap="square" lIns="0" tIns="0" rIns="0" bIns="0" rtlCol="0" anchor="t"/>
          <a:lstStyle/>
          <a:p>
            <a:pPr marL="0" indent="0" algn="l">
              <a:lnSpc>
                <a:spcPts val="1150"/>
              </a:lnSpc>
              <a:buNone/>
            </a:pPr>
            <a:r>
              <a:rPr lang="en-US" sz="900" dirty="0">
                <a:solidFill>
                  <a:srgbClr val="384653"/>
                </a:solidFill>
                <a:latin typeface="Montserrat" pitchFamily="34" charset="0"/>
                <a:ea typeface="Montserrat" pitchFamily="34" charset="-122"/>
                <a:cs typeface="Montserrat" pitchFamily="34" charset="-120"/>
              </a:rPr>
              <a:t>Condicionado por las decisiones de diseño, selección de materiales y requisitos del cliente, y vinculado a los sistemas de reciclaje y valorización existentes en el mercado.</a:t>
            </a:r>
            <a:endParaRPr lang="en-US" sz="900" dirty="0"/>
          </a:p>
        </p:txBody>
      </p:sp>
      <p:sp>
        <p:nvSpPr>
          <p:cNvPr id="32" name="Text 19"/>
          <p:cNvSpPr/>
          <p:nvPr/>
        </p:nvSpPr>
        <p:spPr>
          <a:xfrm>
            <a:off x="2559844" y="7044571"/>
            <a:ext cx="9510593" cy="117634"/>
          </a:xfrm>
          <a:prstGeom prst="rect">
            <a:avLst/>
          </a:prstGeom>
          <a:noFill/>
          <a:ln/>
        </p:spPr>
        <p:txBody>
          <a:bodyPr wrap="none" lIns="0" tIns="0" rIns="0" bIns="0" rtlCol="0" anchor="t"/>
          <a:lstStyle/>
          <a:p>
            <a:pPr marL="0" indent="0" algn="r">
              <a:lnSpc>
                <a:spcPts val="900"/>
              </a:lnSpc>
              <a:buNone/>
            </a:pPr>
            <a:r>
              <a:rPr lang="en-US" sz="700" dirty="0">
                <a:solidFill>
                  <a:srgbClr val="384653"/>
                </a:solidFill>
                <a:latin typeface="Montserrat" pitchFamily="34" charset="0"/>
                <a:ea typeface="Montserrat" pitchFamily="34" charset="-122"/>
                <a:cs typeface="Montserrat" pitchFamily="34" charset="-120"/>
              </a:rPr>
              <a:t>Página 9</a:t>
            </a:r>
            <a:endParaRPr lang="en-US" sz="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10902</Words>
  <Application>Microsoft Office PowerPoint</Application>
  <PresentationFormat>Personalizado</PresentationFormat>
  <Paragraphs>919</Paragraphs>
  <Slides>57</Slides>
  <Notes>57</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57</vt:i4>
      </vt:variant>
    </vt:vector>
  </HeadingPairs>
  <TitlesOfParts>
    <vt:vector size="61" baseType="lpstr">
      <vt:lpstr>Arial</vt:lpstr>
      <vt:lpstr>Montserrat</vt:lpstr>
      <vt:lpstr>Barlow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María Garayo</cp:lastModifiedBy>
  <cp:revision>1</cp:revision>
  <dcterms:created xsi:type="dcterms:W3CDTF">2026-02-12T09:08:48Z</dcterms:created>
  <dcterms:modified xsi:type="dcterms:W3CDTF">2026-02-12T09:31:22Z</dcterms:modified>
</cp:coreProperties>
</file>